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828" r:id="rId3"/>
    <p:sldId id="832" r:id="rId4"/>
    <p:sldId id="1378" r:id="rId5"/>
    <p:sldId id="1379" r:id="rId6"/>
    <p:sldId id="831" r:id="rId7"/>
    <p:sldId id="1474" r:id="rId8"/>
    <p:sldId id="1707" r:id="rId9"/>
    <p:sldId id="367" r:id="rId10"/>
    <p:sldId id="1693" r:id="rId11"/>
    <p:sldId id="1677" r:id="rId13"/>
    <p:sldId id="1723" r:id="rId14"/>
    <p:sldId id="1694" r:id="rId15"/>
    <p:sldId id="1114" r:id="rId16"/>
    <p:sldId id="663" r:id="rId17"/>
    <p:sldId id="1569" r:id="rId18"/>
    <p:sldId id="1577" r:id="rId19"/>
    <p:sldId id="1111" r:id="rId20"/>
    <p:sldId id="1738" r:id="rId21"/>
    <p:sldId id="1740" r:id="rId22"/>
    <p:sldId id="1739" r:id="rId23"/>
    <p:sldId id="1129" r:id="rId24"/>
    <p:sldId id="1122" r:id="rId25"/>
    <p:sldId id="421" r:id="rId26"/>
    <p:sldId id="1135" r:id="rId27"/>
    <p:sldId id="1737" r:id="rId28"/>
    <p:sldId id="1725" r:id="rId29"/>
    <p:sldId id="1726" r:id="rId30"/>
    <p:sldId id="1741" r:id="rId31"/>
    <p:sldId id="1341" r:id="rId32"/>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Tx/>
      <a:buNone/>
      <a:defRPr kern="1200">
        <a:solidFill>
          <a:schemeClr val="tx1"/>
        </a:solidFill>
        <a:latin typeface="Arial" panose="020B0604020202020204" pitchFamily="34" charset="0"/>
        <a:ea typeface="方正书宋_GBK" panose="02000000000000000000" charset="-122"/>
        <a:cs typeface="+mn-cs"/>
      </a:defRPr>
    </a:lvl1pPr>
    <a:lvl2pPr marL="457200" lvl="1"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2pPr>
    <a:lvl3pPr marL="914400" lvl="2"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3pPr>
    <a:lvl4pPr marL="1371600" lvl="3"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4pPr>
    <a:lvl5pPr marL="1828800" lvl="4"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5pPr>
    <a:lvl6pPr marL="2286000" lvl="5"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6pPr>
    <a:lvl7pPr marL="2743200" lvl="6"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7pPr>
    <a:lvl8pPr marL="3200400" lvl="7"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8pPr>
    <a:lvl9pPr marL="3657600" lvl="8"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D4FF"/>
    <a:srgbClr val="0097F6"/>
    <a:srgbClr val="006BB1"/>
    <a:srgbClr val="4BABB1"/>
    <a:srgbClr val="F9FBFA"/>
    <a:srgbClr val="04D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p:restoredTop sz="94660"/>
  </p:normalViewPr>
  <p:slideViewPr>
    <p:cSldViewPr showGuides="1">
      <p:cViewPr varScale="1">
        <p:scale>
          <a:sx n="116" d="100"/>
          <a:sy n="116" d="100"/>
        </p:scale>
        <p:origin x="336" y="108"/>
      </p:cViewPr>
      <p:guideLst>
        <p:guide pos="3852"/>
        <p:guide orient="horz" pos="2468"/>
      </p:guideLst>
    </p:cSldViewPr>
  </p:slideViewPr>
  <p:notesTextViewPr>
    <p:cViewPr>
      <p:scale>
        <a:sx n="1" d="1"/>
        <a:sy n="1" d="1"/>
      </p:scale>
      <p:origin x="0" y="0"/>
    </p:cViewPr>
  </p:notesTextViewPr>
  <p:gridSpacing cx="180000" cy="180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方正书宋_GBK" panose="02000000000000000000" charset="-122"/>
                <a:cs typeface="+mn-cs"/>
              </a:rPr>
            </a:fld>
            <a:endParaRPr lang="zh-CN" altLang="en-US" strike="noStrike" noProof="1"/>
          </a:p>
        </p:txBody>
      </p:sp>
      <p:sp>
        <p:nvSpPr>
          <p:cNvPr id="1229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229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方正书宋_GBK" panose="02000000000000000000"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5" name="幻灯片图像占位符 1"/>
          <p:cNvSpPr>
            <a:spLocks noGrp="1" noRot="1"/>
          </p:cNvSpPr>
          <p:nvPr>
            <p:ph type="sldImg"/>
          </p:nvPr>
        </p:nvSpPr>
        <p:spPr/>
      </p:sp>
      <p:sp>
        <p:nvSpPr>
          <p:cNvPr id="103426"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幻灯片图像占位符 1"/>
          <p:cNvSpPr>
            <a:spLocks noGrp="1" noRot="1"/>
          </p:cNvSpPr>
          <p:nvPr>
            <p:ph type="sldImg"/>
          </p:nvPr>
        </p:nvSpPr>
        <p:spPr/>
      </p:sp>
      <p:sp>
        <p:nvSpPr>
          <p:cNvPr id="136194"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幻灯片图像占位符 1"/>
          <p:cNvSpPr>
            <a:spLocks noGrp="1" noRot="1"/>
          </p:cNvSpPr>
          <p:nvPr>
            <p:ph type="sldImg"/>
          </p:nvPr>
        </p:nvSpPr>
        <p:spPr/>
      </p:sp>
      <p:sp>
        <p:nvSpPr>
          <p:cNvPr id="136194"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幻灯片图像占位符 1"/>
          <p:cNvSpPr>
            <a:spLocks noGrp="1" noRot="1"/>
          </p:cNvSpPr>
          <p:nvPr>
            <p:ph type="sldImg"/>
          </p:nvPr>
        </p:nvSpPr>
        <p:spPr/>
      </p:sp>
      <p:sp>
        <p:nvSpPr>
          <p:cNvPr id="136194"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4" name="页脚占位符 3"/>
          <p:cNvSpPr>
            <a:spLocks noGrp="1"/>
          </p:cNvSpPr>
          <p:nvPr>
            <p:ph type="ftr" sz="quarter" idx="11"/>
          </p:nvPr>
        </p:nvSpPr>
        <p:spPr/>
        <p:txBody>
          <a:bodyPr/>
          <a:p>
            <a:pPr fontAlgn="auto"/>
            <a:endParaRPr lang="zh-CN" altLang="en-US" strike="noStrike" noProof="1"/>
          </a:p>
        </p:txBody>
      </p:sp>
      <p:sp>
        <p:nvSpPr>
          <p:cNvPr id="5" name="灯片编号占位符 4"/>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bg>
      <p:bgPr>
        <a:noFill/>
        <a:effectLst/>
      </p:bgPr>
    </p:bg>
    <p:spTree>
      <p:nvGrpSpPr>
        <p:cNvPr id="1" name=""/>
        <p:cNvGrpSpPr/>
        <p:nvPr/>
      </p:nvGrpSpPr>
      <p:grpSpPr>
        <a:xfrm>
          <a:off x="0" y="0"/>
          <a:ext cx="0" cy="0"/>
          <a:chOff x="0" y="0"/>
          <a:chExt cx="0" cy="0"/>
        </a:xfrm>
      </p:grpSpPr>
      <p:pic>
        <p:nvPicPr>
          <p:cNvPr id="18435" name="图片 3" descr="qualwave"/>
          <p:cNvPicPr>
            <a:picLocks noChangeAspect="1"/>
          </p:cNvPicPr>
          <p:nvPr userDrawn="1"/>
        </p:nvPicPr>
        <p:blipFill>
          <a:blip r:embed="rId2"/>
          <a:stretch>
            <a:fillRect/>
          </a:stretch>
        </p:blipFill>
        <p:spPr>
          <a:xfrm>
            <a:off x="334963"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0" y="6669088"/>
            <a:ext cx="6096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609600" y="6337300"/>
            <a:ext cx="2844800" cy="476250"/>
          </a:xfrm>
          <a:prstGeom prst="rect">
            <a:avLst/>
          </a:prstGeom>
          <a:noFill/>
          <a:ln w="9525">
            <a:noFill/>
            <a:miter/>
          </a:ln>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6" name="页脚占位符 5"/>
          <p:cNvSpPr>
            <a:spLocks noGrp="1"/>
          </p:cNvSpPr>
          <p:nvPr>
            <p:ph type="ftr" sz="quarter" idx="11"/>
          </p:nvPr>
        </p:nvSpPr>
        <p:spPr>
          <a:xfrm>
            <a:off x="4165600" y="6337300"/>
            <a:ext cx="3860800" cy="476250"/>
          </a:xfrm>
          <a:prstGeom prst="rect">
            <a:avLst/>
          </a:prstGeom>
          <a:noFill/>
          <a:ln w="9525">
            <a:noFill/>
            <a:miter/>
          </a:ln>
        </p:spPr>
        <p:txBody>
          <a:bodyPr/>
          <a:p>
            <a:pPr fontAlgn="auto"/>
            <a:endParaRPr lang="zh-CN" altLang="en-US" strike="noStrike" noProof="1"/>
          </a:p>
        </p:txBody>
      </p:sp>
      <p:sp>
        <p:nvSpPr>
          <p:cNvPr id="7" name="灯片编号占位符 6"/>
          <p:cNvSpPr>
            <a:spLocks noGrp="1"/>
          </p:cNvSpPr>
          <p:nvPr>
            <p:ph type="sldNum" sz="quarter" idx="12"/>
          </p:nvPr>
        </p:nvSpPr>
        <p:spPr>
          <a:xfrm>
            <a:off x="8737600" y="6337300"/>
            <a:ext cx="2844800" cy="476250"/>
          </a:xfrm>
          <a:prstGeom prst="rect">
            <a:avLst/>
          </a:prstGeom>
          <a:noFill/>
          <a:ln w="9525">
            <a:noFill/>
            <a:miter/>
          </a:ln>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noFill/>
        <a:effectLst/>
      </p:bgPr>
    </p:bg>
    <p:spTree>
      <p:nvGrpSpPr>
        <p:cNvPr id="1" name=""/>
        <p:cNvGrpSpPr/>
        <p:nvPr/>
      </p:nvGrpSpPr>
      <p:grpSpPr>
        <a:xfrm>
          <a:off x="0" y="0"/>
          <a:ext cx="0" cy="0"/>
          <a:chOff x="0" y="0"/>
          <a:chExt cx="0" cy="0"/>
        </a:xfrm>
      </p:grpSpPr>
      <p:pic>
        <p:nvPicPr>
          <p:cNvPr id="18435" name="图片 3" descr="qualwave"/>
          <p:cNvPicPr>
            <a:picLocks noChangeAspect="1"/>
          </p:cNvPicPr>
          <p:nvPr userDrawn="1"/>
        </p:nvPicPr>
        <p:blipFill>
          <a:blip r:embed="rId2"/>
          <a:stretch>
            <a:fillRect/>
          </a:stretch>
        </p:blipFill>
        <p:spPr>
          <a:xfrm>
            <a:off x="334963"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0" y="6669088"/>
            <a:ext cx="6096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609600" y="6337300"/>
            <a:ext cx="2844800" cy="476250"/>
          </a:xfrm>
          <a:prstGeom prst="rect">
            <a:avLst/>
          </a:prstGeom>
          <a:noFill/>
          <a:ln w="9525">
            <a:noFill/>
            <a:miter/>
          </a:ln>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5" name="页脚占位符 4"/>
          <p:cNvSpPr>
            <a:spLocks noGrp="1"/>
          </p:cNvSpPr>
          <p:nvPr>
            <p:ph type="ftr" sz="quarter" idx="11"/>
          </p:nvPr>
        </p:nvSpPr>
        <p:spPr>
          <a:xfrm>
            <a:off x="4165600" y="6337300"/>
            <a:ext cx="3860800" cy="476250"/>
          </a:xfrm>
          <a:prstGeom prst="rect">
            <a:avLst/>
          </a:prstGeom>
          <a:noFill/>
          <a:ln w="9525">
            <a:noFill/>
            <a:miter/>
          </a:ln>
        </p:spPr>
        <p:txBody>
          <a:bodyPr/>
          <a:p>
            <a:pPr fontAlgn="auto"/>
            <a:endParaRPr lang="zh-CN" altLang="en-US" strike="noStrike" noProof="1"/>
          </a:p>
        </p:txBody>
      </p:sp>
      <p:sp>
        <p:nvSpPr>
          <p:cNvPr id="6" name="灯片编号占位符 5"/>
          <p:cNvSpPr>
            <a:spLocks noGrp="1"/>
          </p:cNvSpPr>
          <p:nvPr>
            <p:ph type="sldNum" sz="quarter" idx="12"/>
          </p:nvPr>
        </p:nvSpPr>
        <p:spPr>
          <a:xfrm>
            <a:off x="8737600" y="6337300"/>
            <a:ext cx="2844800" cy="476250"/>
          </a:xfrm>
          <a:prstGeom prst="rect">
            <a:avLst/>
          </a:prstGeom>
          <a:noFill/>
          <a:ln w="9525">
            <a:noFill/>
            <a:miter/>
          </a:ln>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404813"/>
            <a:ext cx="2743200" cy="572135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404813"/>
            <a:ext cx="8070573" cy="572135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noFill/>
        <a:effectLst/>
      </p:bgPr>
    </p:bg>
    <p:spTree>
      <p:nvGrpSpPr>
        <p:cNvPr id="1" name=""/>
        <p:cNvGrpSpPr/>
        <p:nvPr/>
      </p:nvGrpSpPr>
      <p:grpSpPr/>
      <p:pic>
        <p:nvPicPr>
          <p:cNvPr id="18435" name="图片 3" descr="qualwave"/>
          <p:cNvPicPr>
            <a:picLocks noChangeAspect="1"/>
          </p:cNvPicPr>
          <p:nvPr userDrawn="1"/>
        </p:nvPicPr>
        <p:blipFill>
          <a:blip r:embed="rId2"/>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0" y="6669088"/>
            <a:ext cx="6096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50" name="标题 2049"/>
          <p:cNvSpPr/>
          <p:nvPr>
            <p:ph type="ctrTitle"/>
          </p:nvPr>
        </p:nvSpPr>
        <p:spPr>
          <a:xfrm>
            <a:off x="1678517" y="1628775"/>
            <a:ext cx="8737600" cy="1871663"/>
          </a:xfrm>
          <a:prstGeom prst="rect">
            <a:avLst/>
          </a:prstGeom>
          <a:noFill/>
          <a:ln w="9525">
            <a:noFill/>
            <a:miter/>
          </a:ln>
        </p:spPr>
        <p:txBody>
          <a:bodyPr anchor="ctr"/>
          <a:lstStyle>
            <a:lvl1pPr marL="0" lvl="0" indent="0" algn="l" eaLnBrk="1" fontAlgn="base" latinLnBrk="0" hangingPunct="1">
              <a:lnSpc>
                <a:spcPct val="100000"/>
              </a:lnSpc>
              <a:spcBef>
                <a:spcPct val="20000"/>
              </a:spcBef>
              <a:spcAft>
                <a:spcPct val="0"/>
              </a:spcAft>
              <a:buClr>
                <a:srgbClr val="000000"/>
              </a:buClr>
              <a:buNone/>
              <a:defRPr sz="3600" b="0" i="0" u="none" kern="1200" baseline="0">
                <a:solidFill>
                  <a:schemeClr val="accent2"/>
                </a:solidFill>
                <a:latin typeface="Arial" panose="020B0604020202020204" pitchFamily="34" charset="0"/>
                <a:ea typeface="宋体" charset="0"/>
                <a:sym typeface="Arial" panose="020B0604020202020204" pitchFamily="34" charset="0"/>
              </a:defRPr>
            </a:lvl1pPr>
          </a:lstStyle>
          <a:p>
            <a:pPr lvl="0" fontAlgn="base"/>
            <a:r>
              <a:rPr lang="zh-CN" altLang="en-US" strike="noStrike" noProof="1"/>
              <a:t>单击此处编辑母版标题样式</a:t>
            </a:r>
            <a:endParaRPr lang="zh-CN" altLang="en-US" strike="noStrike" noProof="1"/>
          </a:p>
        </p:txBody>
      </p:sp>
      <p:sp>
        <p:nvSpPr>
          <p:cNvPr id="2051" name="副标题 2050"/>
          <p:cNvSpPr/>
          <p:nvPr>
            <p:ph type="subTitle" idx="1"/>
          </p:nvPr>
        </p:nvSpPr>
        <p:spPr>
          <a:xfrm>
            <a:off x="1775884" y="4005263"/>
            <a:ext cx="8534400" cy="1008062"/>
          </a:xfrm>
          <a:prstGeom prst="rect">
            <a:avLst/>
          </a:prstGeom>
          <a:noFill/>
          <a:ln w="9525">
            <a:noFill/>
            <a:miter/>
          </a:ln>
        </p:spPr>
        <p:txBody>
          <a:bodyPr anchor="ctr"/>
          <a:lstStyle>
            <a:lvl1pPr marL="0" lvl="0" indent="0" algn="l">
              <a:buNone/>
              <a:defRPr b="1" kern="1200"/>
            </a:lvl1pPr>
            <a:lvl2pPr marL="457200" lvl="1" indent="-457200" algn="ctr">
              <a:buNone/>
              <a:defRPr b="1" kern="1200"/>
            </a:lvl2pPr>
            <a:lvl3pPr marL="914400" lvl="2" indent="-914400" algn="ctr">
              <a:buNone/>
              <a:defRPr b="1" kern="1200"/>
            </a:lvl3pPr>
            <a:lvl4pPr marL="1371600" lvl="3" indent="-1371600" algn="ctr">
              <a:buNone/>
              <a:defRPr b="1" kern="1200"/>
            </a:lvl4pPr>
            <a:lvl5pPr marL="1828800" lvl="4" indent="-1828800" algn="ctr">
              <a:buNone/>
              <a:defRPr b="1" kern="1200"/>
            </a:lvl5pPr>
          </a:lstStyle>
          <a:p>
            <a:pPr lvl="0" fontAlgn="base"/>
            <a:r>
              <a:rPr lang="zh-CN" altLang="en-US" strike="noStrike" noProof="1"/>
              <a:t>单击此处编辑母版副标题样式</a:t>
            </a:r>
            <a:endParaRPr lang="zh-CN" altLang="en-US" strike="noStrike" noProof="1"/>
          </a:p>
        </p:txBody>
      </p:sp>
      <p:sp>
        <p:nvSpPr>
          <p:cNvPr id="2052" name="日期占位符 2051"/>
          <p:cNvSpPr/>
          <p:nvPr>
            <p:ph type="dt" sz="half" idx="2"/>
          </p:nvPr>
        </p:nvSpPr>
        <p:spPr>
          <a:xfrm>
            <a:off x="609600" y="6245225"/>
            <a:ext cx="2844800" cy="476250"/>
          </a:xfrm>
          <a:prstGeom prst="rect">
            <a:avLst/>
          </a:prstGeom>
          <a:noFill/>
          <a:ln w="9525">
            <a:noFill/>
            <a:miter/>
          </a:ln>
        </p:spPr>
        <p:txBody>
          <a:bodyPr anchor="t"/>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2053" name="页脚占位符 2052"/>
          <p:cNvSpPr/>
          <p:nvPr>
            <p:ph type="ftr" sz="quarter" idx="3"/>
          </p:nvPr>
        </p:nvSpPr>
        <p:spPr>
          <a:xfrm>
            <a:off x="4165600" y="6245225"/>
            <a:ext cx="3860800" cy="476250"/>
          </a:xfrm>
          <a:prstGeom prst="rect">
            <a:avLst/>
          </a:prstGeom>
          <a:noFill/>
          <a:ln w="9525">
            <a:noFill/>
            <a:miter/>
          </a:ln>
        </p:spPr>
        <p:txBody>
          <a:bodyPr anchor="t"/>
          <a:p>
            <a:pPr fontAlgn="auto"/>
            <a:endParaRPr lang="zh-CN" altLang="en-US" strike="noStrike" noProof="1"/>
          </a:p>
        </p:txBody>
      </p:sp>
      <p:sp>
        <p:nvSpPr>
          <p:cNvPr id="2054" name="灯片编号占位符 2053"/>
          <p:cNvSpPr/>
          <p:nvPr>
            <p:ph type="sldNum" sz="quarter" idx="4"/>
          </p:nvPr>
        </p:nvSpPr>
        <p:spPr>
          <a:xfrm>
            <a:off x="8737600" y="6245225"/>
            <a:ext cx="2844800" cy="476250"/>
          </a:xfrm>
          <a:prstGeom prst="rect">
            <a:avLst/>
          </a:prstGeom>
          <a:noFill/>
          <a:ln w="9525">
            <a:noFill/>
            <a:miter/>
          </a:ln>
        </p:spPr>
        <p:txBody>
          <a:bodyPr anchor="t"/>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pic>
        <p:nvPicPr>
          <p:cNvPr id="18435" name="图片 3" descr="qualwave"/>
          <p:cNvPicPr>
            <a:picLocks noChangeAspect="1"/>
          </p:cNvPicPr>
          <p:nvPr userDrawn="1"/>
        </p:nvPicPr>
        <p:blipFill>
          <a:blip r:embed="rId2"/>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flipV="1">
            <a:off x="3935413" y="908050"/>
            <a:ext cx="8256588" cy="15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609600" y="6337300"/>
            <a:ext cx="2844800" cy="476250"/>
          </a:xfrm>
          <a:prstGeom prst="rect">
            <a:avLst/>
          </a:prstGeom>
          <a:noFill/>
          <a:ln w="9525">
            <a:noFill/>
            <a:miter/>
          </a:ln>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5" name="页脚占位符 4"/>
          <p:cNvSpPr>
            <a:spLocks noGrp="1"/>
          </p:cNvSpPr>
          <p:nvPr>
            <p:ph type="ftr" sz="quarter" idx="11"/>
          </p:nvPr>
        </p:nvSpPr>
        <p:spPr>
          <a:xfrm>
            <a:off x="4165600" y="6337300"/>
            <a:ext cx="3860800" cy="476250"/>
          </a:xfrm>
          <a:prstGeom prst="rect">
            <a:avLst/>
          </a:prstGeom>
          <a:noFill/>
          <a:ln w="9525">
            <a:noFill/>
            <a:miter/>
          </a:ln>
        </p:spPr>
        <p:txBody>
          <a:bodyPr/>
          <a:p>
            <a:pPr fontAlgn="auto"/>
            <a:endParaRPr lang="zh-CN" altLang="en-US" strike="noStrike" noProof="1"/>
          </a:p>
        </p:txBody>
      </p:sp>
      <p:sp>
        <p:nvSpPr>
          <p:cNvPr id="6" name="灯片编号占位符 5"/>
          <p:cNvSpPr>
            <a:spLocks noGrp="1"/>
          </p:cNvSpPr>
          <p:nvPr>
            <p:ph type="sldNum" sz="quarter" idx="12"/>
          </p:nvPr>
        </p:nvSpPr>
        <p:spPr>
          <a:xfrm>
            <a:off x="8737600" y="6337300"/>
            <a:ext cx="2844800" cy="476250"/>
          </a:xfrm>
          <a:prstGeom prst="rect">
            <a:avLst/>
          </a:prstGeom>
          <a:noFill/>
          <a:ln w="9525">
            <a:noFill/>
            <a:miter/>
          </a:ln>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Pr>
        <a:noFill/>
        <a:effectLst/>
      </p:bgPr>
    </p:bg>
    <p:spTree>
      <p:nvGrpSpPr>
        <p:cNvPr id="1" name=""/>
        <p:cNvGrpSpPr/>
        <p:nvPr/>
      </p:nvGrpSpPr>
      <p:grpSpPr>
        <a:xfrm>
          <a:off x="0" y="0"/>
          <a:ext cx="0" cy="0"/>
          <a:chOff x="0" y="0"/>
          <a:chExt cx="0" cy="0"/>
        </a:xfrm>
      </p:grpSpPr>
      <p:pic>
        <p:nvPicPr>
          <p:cNvPr id="18435" name="图片 3" descr="qualwave"/>
          <p:cNvPicPr>
            <a:picLocks noChangeAspect="1"/>
          </p:cNvPicPr>
          <p:nvPr userDrawn="1"/>
        </p:nvPicPr>
        <p:blipFill>
          <a:blip r:embed="rId2"/>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0" y="6669088"/>
            <a:ext cx="6096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831851" y="1709738"/>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609600" y="6337300"/>
            <a:ext cx="2844800" cy="476250"/>
          </a:xfrm>
          <a:prstGeom prst="rect">
            <a:avLst/>
          </a:prstGeom>
          <a:noFill/>
          <a:ln w="9525">
            <a:noFill/>
            <a:miter/>
          </a:ln>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5" name="页脚占位符 4"/>
          <p:cNvSpPr>
            <a:spLocks noGrp="1"/>
          </p:cNvSpPr>
          <p:nvPr>
            <p:ph type="ftr" sz="quarter" idx="11"/>
          </p:nvPr>
        </p:nvSpPr>
        <p:spPr>
          <a:xfrm>
            <a:off x="4165600" y="6337300"/>
            <a:ext cx="3860800" cy="476250"/>
          </a:xfrm>
          <a:prstGeom prst="rect">
            <a:avLst/>
          </a:prstGeom>
          <a:noFill/>
          <a:ln w="9525">
            <a:noFill/>
            <a:miter/>
          </a:ln>
        </p:spPr>
        <p:txBody>
          <a:bodyPr/>
          <a:p>
            <a:pPr fontAlgn="auto"/>
            <a:endParaRPr lang="zh-CN" altLang="en-US" strike="noStrike" noProof="1"/>
          </a:p>
        </p:txBody>
      </p:sp>
      <p:sp>
        <p:nvSpPr>
          <p:cNvPr id="6" name="灯片编号占位符 5"/>
          <p:cNvSpPr>
            <a:spLocks noGrp="1"/>
          </p:cNvSpPr>
          <p:nvPr>
            <p:ph type="sldNum" sz="quarter" idx="12"/>
          </p:nvPr>
        </p:nvSpPr>
        <p:spPr>
          <a:xfrm>
            <a:off x="8737600" y="6337300"/>
            <a:ext cx="2844800" cy="476250"/>
          </a:xfrm>
          <a:prstGeom prst="rect">
            <a:avLst/>
          </a:prstGeom>
          <a:noFill/>
          <a:ln w="9525">
            <a:noFill/>
            <a:miter/>
          </a:ln>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bg>
      <p:bgPr>
        <a:noFill/>
        <a:effectLst/>
      </p:bgPr>
    </p:bg>
    <p:spTree>
      <p:nvGrpSpPr>
        <p:cNvPr id="1" name=""/>
        <p:cNvGrpSpPr/>
        <p:nvPr/>
      </p:nvGrpSpPr>
      <p:grpSpPr>
        <a:xfrm>
          <a:off x="0" y="0"/>
          <a:ext cx="0" cy="0"/>
          <a:chOff x="0" y="0"/>
          <a:chExt cx="0" cy="0"/>
        </a:xfrm>
      </p:grpSpPr>
      <p:pic>
        <p:nvPicPr>
          <p:cNvPr id="18435" name="图片 3" descr="qualwave"/>
          <p:cNvPicPr>
            <a:picLocks noChangeAspect="1"/>
          </p:cNvPicPr>
          <p:nvPr userDrawn="1"/>
        </p:nvPicPr>
        <p:blipFill>
          <a:blip r:embed="rId2"/>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0" y="6669088"/>
            <a:ext cx="6096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609600" y="6337300"/>
            <a:ext cx="2844800" cy="476250"/>
          </a:xfrm>
          <a:prstGeom prst="rect">
            <a:avLst/>
          </a:prstGeom>
          <a:noFill/>
          <a:ln w="9525">
            <a:noFill/>
            <a:miter/>
          </a:ln>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6" name="页脚占位符 5"/>
          <p:cNvSpPr>
            <a:spLocks noGrp="1"/>
          </p:cNvSpPr>
          <p:nvPr>
            <p:ph type="ftr" sz="quarter" idx="11"/>
          </p:nvPr>
        </p:nvSpPr>
        <p:spPr>
          <a:xfrm>
            <a:off x="4165600" y="6337300"/>
            <a:ext cx="3860800" cy="476250"/>
          </a:xfrm>
          <a:prstGeom prst="rect">
            <a:avLst/>
          </a:prstGeom>
          <a:noFill/>
          <a:ln w="9525">
            <a:noFill/>
            <a:miter/>
          </a:ln>
        </p:spPr>
        <p:txBody>
          <a:bodyPr/>
          <a:p>
            <a:pPr fontAlgn="auto"/>
            <a:endParaRPr lang="zh-CN" altLang="en-US" strike="noStrike" noProof="1"/>
          </a:p>
        </p:txBody>
      </p:sp>
      <p:sp>
        <p:nvSpPr>
          <p:cNvPr id="7" name="灯片编号占位符 6"/>
          <p:cNvSpPr>
            <a:spLocks noGrp="1"/>
          </p:cNvSpPr>
          <p:nvPr>
            <p:ph type="sldNum" sz="quarter" idx="12"/>
          </p:nvPr>
        </p:nvSpPr>
        <p:spPr>
          <a:xfrm>
            <a:off x="8737600" y="6337300"/>
            <a:ext cx="2844800" cy="476250"/>
          </a:xfrm>
          <a:prstGeom prst="rect">
            <a:avLst/>
          </a:prstGeom>
          <a:noFill/>
          <a:ln w="9525">
            <a:noFill/>
            <a:miter/>
          </a:ln>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bg>
      <p:bgPr>
        <a:noFill/>
        <a:effectLst/>
      </p:bgPr>
    </p:bg>
    <p:spTree>
      <p:nvGrpSpPr>
        <p:cNvPr id="1" name=""/>
        <p:cNvGrpSpPr/>
        <p:nvPr/>
      </p:nvGrpSpPr>
      <p:grpSpPr>
        <a:xfrm>
          <a:off x="0" y="0"/>
          <a:ext cx="0" cy="0"/>
          <a:chOff x="0" y="0"/>
          <a:chExt cx="0" cy="0"/>
        </a:xfrm>
      </p:grpSpPr>
      <p:pic>
        <p:nvPicPr>
          <p:cNvPr id="18435" name="图片 3" descr="qualwave"/>
          <p:cNvPicPr>
            <a:picLocks noChangeAspect="1"/>
          </p:cNvPicPr>
          <p:nvPr userDrawn="1"/>
        </p:nvPicPr>
        <p:blipFill>
          <a:blip r:embed="rId2"/>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0" y="6669088"/>
            <a:ext cx="6096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39788" y="2505075"/>
            <a:ext cx="5157787"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72200" y="2505075"/>
            <a:ext cx="5183188"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609600" y="6337300"/>
            <a:ext cx="2844800" cy="476250"/>
          </a:xfrm>
          <a:prstGeom prst="rect">
            <a:avLst/>
          </a:prstGeom>
          <a:noFill/>
          <a:ln w="9525">
            <a:noFill/>
            <a:miter/>
          </a:ln>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8" name="页脚占位符 7"/>
          <p:cNvSpPr>
            <a:spLocks noGrp="1"/>
          </p:cNvSpPr>
          <p:nvPr>
            <p:ph type="ftr" sz="quarter" idx="11"/>
          </p:nvPr>
        </p:nvSpPr>
        <p:spPr>
          <a:xfrm>
            <a:off x="4165600" y="6337300"/>
            <a:ext cx="3860800" cy="476250"/>
          </a:xfrm>
          <a:prstGeom prst="rect">
            <a:avLst/>
          </a:prstGeom>
          <a:noFill/>
          <a:ln w="9525">
            <a:noFill/>
            <a:miter/>
          </a:ln>
        </p:spPr>
        <p:txBody>
          <a:bodyPr/>
          <a:p>
            <a:pPr fontAlgn="auto"/>
            <a:endParaRPr lang="zh-CN" altLang="en-US" strike="noStrike" noProof="1"/>
          </a:p>
        </p:txBody>
      </p:sp>
      <p:sp>
        <p:nvSpPr>
          <p:cNvPr id="9" name="灯片编号占位符 8"/>
          <p:cNvSpPr>
            <a:spLocks noGrp="1"/>
          </p:cNvSpPr>
          <p:nvPr>
            <p:ph type="sldNum" sz="quarter" idx="12"/>
          </p:nvPr>
        </p:nvSpPr>
        <p:spPr>
          <a:xfrm>
            <a:off x="8737600" y="6337300"/>
            <a:ext cx="2844800" cy="476250"/>
          </a:xfrm>
          <a:prstGeom prst="rect">
            <a:avLst/>
          </a:prstGeom>
          <a:noFill/>
          <a:ln w="9525">
            <a:noFill/>
            <a:miter/>
          </a:ln>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bg>
      <p:bgPr>
        <a:noFill/>
        <a:effectLst/>
      </p:bgPr>
    </p:bg>
    <p:spTree>
      <p:nvGrpSpPr>
        <p:cNvPr id="1" name=""/>
        <p:cNvGrpSpPr/>
        <p:nvPr/>
      </p:nvGrpSpPr>
      <p:grpSpPr>
        <a:xfrm>
          <a:off x="0" y="0"/>
          <a:ext cx="0" cy="0"/>
          <a:chOff x="0" y="0"/>
          <a:chExt cx="0" cy="0"/>
        </a:xfrm>
      </p:grpSpPr>
      <p:pic>
        <p:nvPicPr>
          <p:cNvPr id="18435" name="图片 3" descr="qualwave"/>
          <p:cNvPicPr>
            <a:picLocks noChangeAspect="1"/>
          </p:cNvPicPr>
          <p:nvPr userDrawn="1"/>
        </p:nvPicPr>
        <p:blipFill>
          <a:blip r:embed="rId2"/>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0" y="6669088"/>
            <a:ext cx="6096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609600" y="6337300"/>
            <a:ext cx="2844800" cy="476250"/>
          </a:xfrm>
          <a:prstGeom prst="rect">
            <a:avLst/>
          </a:prstGeom>
          <a:noFill/>
          <a:ln w="9525">
            <a:noFill/>
            <a:miter/>
          </a:ln>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4" name="页脚占位符 3"/>
          <p:cNvSpPr>
            <a:spLocks noGrp="1"/>
          </p:cNvSpPr>
          <p:nvPr>
            <p:ph type="ftr" sz="quarter" idx="11"/>
          </p:nvPr>
        </p:nvSpPr>
        <p:spPr>
          <a:xfrm>
            <a:off x="4165600" y="6337300"/>
            <a:ext cx="3860800" cy="476250"/>
          </a:xfrm>
          <a:prstGeom prst="rect">
            <a:avLst/>
          </a:prstGeom>
          <a:noFill/>
          <a:ln w="9525">
            <a:noFill/>
            <a:miter/>
          </a:ln>
        </p:spPr>
        <p:txBody>
          <a:bodyPr/>
          <a:p>
            <a:pPr fontAlgn="auto"/>
            <a:endParaRPr lang="zh-CN" altLang="en-US" strike="noStrike" noProof="1"/>
          </a:p>
        </p:txBody>
      </p:sp>
      <p:sp>
        <p:nvSpPr>
          <p:cNvPr id="5" name="灯片编号占位符 4"/>
          <p:cNvSpPr>
            <a:spLocks noGrp="1"/>
          </p:cNvSpPr>
          <p:nvPr>
            <p:ph type="sldNum" sz="quarter" idx="12"/>
          </p:nvPr>
        </p:nvSpPr>
        <p:spPr>
          <a:xfrm>
            <a:off x="8737600" y="6337300"/>
            <a:ext cx="2844800" cy="476250"/>
          </a:xfrm>
          <a:prstGeom prst="rect">
            <a:avLst/>
          </a:prstGeom>
          <a:noFill/>
          <a:ln w="9525">
            <a:noFill/>
            <a:miter/>
          </a:ln>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pic>
        <p:nvPicPr>
          <p:cNvPr id="18435" name="图片 3" descr="qualwave"/>
          <p:cNvPicPr>
            <a:picLocks noChangeAspect="1"/>
          </p:cNvPicPr>
          <p:nvPr userDrawn="1"/>
        </p:nvPicPr>
        <p:blipFill>
          <a:blip r:embed="rId2"/>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0" y="6669088"/>
            <a:ext cx="6096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日期占位符 1"/>
          <p:cNvSpPr>
            <a:spLocks noGrp="1"/>
          </p:cNvSpPr>
          <p:nvPr>
            <p:ph type="dt" sz="half" idx="10"/>
          </p:nvPr>
        </p:nvSpPr>
        <p:spPr>
          <a:xfrm>
            <a:off x="609600" y="6337300"/>
            <a:ext cx="2844800" cy="476250"/>
          </a:xfrm>
          <a:prstGeom prst="rect">
            <a:avLst/>
          </a:prstGeom>
          <a:noFill/>
          <a:ln w="9525">
            <a:noFill/>
            <a:miter/>
          </a:ln>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3" name="页脚占位符 2"/>
          <p:cNvSpPr>
            <a:spLocks noGrp="1"/>
          </p:cNvSpPr>
          <p:nvPr>
            <p:ph type="ftr" sz="quarter" idx="11"/>
          </p:nvPr>
        </p:nvSpPr>
        <p:spPr>
          <a:xfrm>
            <a:off x="4165600" y="6337300"/>
            <a:ext cx="3860800" cy="476250"/>
          </a:xfrm>
          <a:prstGeom prst="rect">
            <a:avLst/>
          </a:prstGeom>
          <a:noFill/>
          <a:ln w="9525">
            <a:noFill/>
            <a:miter/>
          </a:ln>
        </p:spPr>
        <p:txBody>
          <a:bodyPr/>
          <a:p>
            <a:pPr fontAlgn="auto"/>
            <a:endParaRPr lang="zh-CN" altLang="en-US" strike="noStrike" noProof="1"/>
          </a:p>
        </p:txBody>
      </p:sp>
      <p:sp>
        <p:nvSpPr>
          <p:cNvPr id="4" name="灯片编号占位符 3"/>
          <p:cNvSpPr>
            <a:spLocks noGrp="1"/>
          </p:cNvSpPr>
          <p:nvPr>
            <p:ph type="sldNum" sz="quarter" idx="12"/>
          </p:nvPr>
        </p:nvSpPr>
        <p:spPr>
          <a:xfrm>
            <a:off x="8737600" y="6337300"/>
            <a:ext cx="2844800" cy="476250"/>
          </a:xfrm>
          <a:prstGeom prst="rect">
            <a:avLst/>
          </a:prstGeom>
          <a:noFill/>
          <a:ln w="9525">
            <a:noFill/>
            <a:miter/>
          </a:ln>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bg>
      <p:bgPr>
        <a:noFill/>
        <a:effectLst/>
      </p:bgPr>
    </p:bg>
    <p:spTree>
      <p:nvGrpSpPr>
        <p:cNvPr id="1" name=""/>
        <p:cNvGrpSpPr/>
        <p:nvPr/>
      </p:nvGrpSpPr>
      <p:grpSpPr>
        <a:xfrm>
          <a:off x="0" y="0"/>
          <a:ext cx="0" cy="0"/>
          <a:chOff x="0" y="0"/>
          <a:chExt cx="0" cy="0"/>
        </a:xfrm>
      </p:grpSpPr>
      <p:pic>
        <p:nvPicPr>
          <p:cNvPr id="18435" name="图片 3" descr="qualwave"/>
          <p:cNvPicPr>
            <a:picLocks noChangeAspect="1"/>
          </p:cNvPicPr>
          <p:nvPr userDrawn="1"/>
        </p:nvPicPr>
        <p:blipFill>
          <a:blip r:embed="rId2"/>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0" y="6669088"/>
            <a:ext cx="6096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609600" y="6337300"/>
            <a:ext cx="2844800" cy="476250"/>
          </a:xfrm>
          <a:prstGeom prst="rect">
            <a:avLst/>
          </a:prstGeom>
          <a:noFill/>
          <a:ln w="9525">
            <a:noFill/>
            <a:miter/>
          </a:ln>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6" name="页脚占位符 5"/>
          <p:cNvSpPr>
            <a:spLocks noGrp="1"/>
          </p:cNvSpPr>
          <p:nvPr>
            <p:ph type="ftr" sz="quarter" idx="11"/>
          </p:nvPr>
        </p:nvSpPr>
        <p:spPr>
          <a:xfrm>
            <a:off x="4165600" y="6337300"/>
            <a:ext cx="3860800" cy="476250"/>
          </a:xfrm>
          <a:prstGeom prst="rect">
            <a:avLst/>
          </a:prstGeom>
          <a:noFill/>
          <a:ln w="9525">
            <a:noFill/>
            <a:miter/>
          </a:ln>
        </p:spPr>
        <p:txBody>
          <a:bodyPr/>
          <a:p>
            <a:pPr fontAlgn="auto"/>
            <a:endParaRPr lang="zh-CN" altLang="en-US" strike="noStrike" noProof="1"/>
          </a:p>
        </p:txBody>
      </p:sp>
      <p:sp>
        <p:nvSpPr>
          <p:cNvPr id="7" name="灯片编号占位符 6"/>
          <p:cNvSpPr>
            <a:spLocks noGrp="1"/>
          </p:cNvSpPr>
          <p:nvPr>
            <p:ph type="sldNum" sz="quarter" idx="12"/>
          </p:nvPr>
        </p:nvSpPr>
        <p:spPr>
          <a:xfrm>
            <a:off x="8737600" y="6337300"/>
            <a:ext cx="2844800" cy="476250"/>
          </a:xfrm>
          <a:prstGeom prst="rect">
            <a:avLst/>
          </a:prstGeom>
          <a:noFill/>
          <a:ln w="9525">
            <a:noFill/>
            <a:miter/>
          </a:ln>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026" name="标题 1025"/>
          <p:cNvSpPr/>
          <p:nvPr>
            <p:ph type="title"/>
          </p:nvPr>
        </p:nvSpPr>
        <p:spPr>
          <a:xfrm>
            <a:off x="609600" y="404813"/>
            <a:ext cx="10972800" cy="1012825"/>
          </a:xfrm>
          <a:prstGeom prst="rect">
            <a:avLst/>
          </a:prstGeom>
          <a:noFill/>
          <a:ln w="9525">
            <a:noFill/>
          </a:ln>
        </p:spPr>
        <p:txBody>
          <a:bodyPr anchor="ctr" anchorCtr="0"/>
          <a:p>
            <a:pPr lvl="0" indent="0"/>
            <a:r>
              <a:rPr lang="zh-CN" altLang="en-US"/>
              <a:t>单击此处编辑母版标题样式</a:t>
            </a:r>
            <a:endParaRPr lang="zh-CN" altLang="en-US"/>
          </a:p>
        </p:txBody>
      </p:sp>
      <p:sp>
        <p:nvSpPr>
          <p:cNvPr id="1027" name="文本占位符 1026"/>
          <p:cNvSpPr/>
          <p:nvPr>
            <p:ph type="body"/>
          </p:nvPr>
        </p:nvSpPr>
        <p:spPr>
          <a:xfrm>
            <a:off x="609600" y="1600200"/>
            <a:ext cx="10972800" cy="4525963"/>
          </a:xfrm>
          <a:prstGeom prst="rect">
            <a:avLst/>
          </a:prstGeom>
          <a:noFill/>
          <a:ln w="9525">
            <a:noFill/>
          </a:ln>
        </p:spPr>
        <p:txBody>
          <a:bodyPr anchor="t" anchorCtr="0"/>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p:nvPr>
            <p:ph type="dt" sz="half" idx="2"/>
          </p:nvPr>
        </p:nvSpPr>
        <p:spPr>
          <a:xfrm>
            <a:off x="609600" y="6337300"/>
            <a:ext cx="2844800" cy="476250"/>
          </a:xfrm>
          <a:prstGeom prst="rect">
            <a:avLst/>
          </a:prstGeom>
          <a:noFill/>
          <a:ln w="9525">
            <a:noFill/>
            <a:miter/>
          </a:ln>
        </p:spPr>
        <p:txBody>
          <a:bodyPr/>
          <a:lstStyle>
            <a:lvl1pPr>
              <a:defRPr sz="1400"/>
            </a:lvl1pPr>
          </a:lstStyle>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1029" name="页脚占位符 1028"/>
          <p:cNvSpPr/>
          <p:nvPr>
            <p:ph type="ftr" sz="quarter" idx="3"/>
          </p:nvPr>
        </p:nvSpPr>
        <p:spPr>
          <a:xfrm>
            <a:off x="4165600" y="6337300"/>
            <a:ext cx="3860800" cy="476250"/>
          </a:xfrm>
          <a:prstGeom prst="rect">
            <a:avLst/>
          </a:prstGeom>
          <a:noFill/>
          <a:ln w="9525">
            <a:noFill/>
            <a:miter/>
          </a:ln>
        </p:spPr>
        <p:txBody>
          <a:bodyPr/>
          <a:lstStyle>
            <a:lvl1pPr algn="ctr">
              <a:defRPr sz="1400"/>
            </a:lvl1pPr>
          </a:lstStyle>
          <a:p>
            <a:pPr fontAlgn="auto"/>
            <a:endParaRPr lang="zh-CN" altLang="en-US" strike="noStrike" noProof="1"/>
          </a:p>
        </p:txBody>
      </p:sp>
      <p:sp>
        <p:nvSpPr>
          <p:cNvPr id="1030" name="灯片编号占位符 1029"/>
          <p:cNvSpPr/>
          <p:nvPr>
            <p:ph type="sldNum" sz="quarter" idx="4"/>
          </p:nvPr>
        </p:nvSpPr>
        <p:spPr>
          <a:xfrm>
            <a:off x="8737600" y="6337300"/>
            <a:ext cx="2844800" cy="476250"/>
          </a:xfrm>
          <a:prstGeom prst="rect">
            <a:avLst/>
          </a:prstGeom>
          <a:noFill/>
          <a:ln w="9525">
            <a:noFill/>
            <a:miter/>
          </a:ln>
        </p:spPr>
        <p:txBody>
          <a:bodyPr/>
          <a:lstStyle>
            <a:lvl1pPr algn="r">
              <a:defRPr sz="1400">
                <a:solidFill>
                  <a:schemeClr val="bg1"/>
                </a:solidFill>
              </a:defRPr>
            </a:lvl1p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914400" eaLnBrk="1" fontAlgn="base" latinLnBrk="0" hangingPunct="1">
        <a:lnSpc>
          <a:spcPct val="100000"/>
        </a:lnSpc>
        <a:spcBef>
          <a:spcPct val="0"/>
        </a:spcBef>
        <a:spcAft>
          <a:spcPct val="0"/>
        </a:spcAft>
        <a:buClr>
          <a:srgbClr val="000000"/>
        </a:buClr>
        <a:buNone/>
        <a:defRPr sz="4400" b="1"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accent2"/>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accent2"/>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accent2"/>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5pPr>
      <a:lvl6pPr marL="2514600" lvl="5"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6pPr>
      <a:lvl7pPr marL="2971800" lvl="6"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7pPr>
      <a:lvl8pPr marL="3429000" lvl="7"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8pPr>
      <a:lvl9pPr marL="3886200" lvl="8"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3.png"/><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35.png"/><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2.png"/><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48.png"/><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1" Type="http://schemas.openxmlformats.org/officeDocument/2006/relationships/slideLayout" Target="../slideLayouts/slideLayout1.xml"/><Relationship Id="rId10" Type="http://schemas.openxmlformats.org/officeDocument/2006/relationships/image" Target="../media/image19.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文本框 4"/>
          <p:cNvSpPr txBox="1"/>
          <p:nvPr/>
        </p:nvSpPr>
        <p:spPr>
          <a:xfrm>
            <a:off x="949325" y="3917950"/>
            <a:ext cx="10401300" cy="445135"/>
          </a:xfrm>
          <a:prstGeom prst="rect">
            <a:avLst/>
          </a:prstGeom>
          <a:noFill/>
          <a:ln w="9525">
            <a:noFill/>
          </a:ln>
        </p:spPr>
        <p:txBody>
          <a:bodyPr wrap="square" anchor="t" anchorCtr="0">
            <a:spAutoFit/>
          </a:bodyPr>
          <a:p>
            <a:pPr indent="0" algn="l"/>
            <a:r>
              <a:rPr lang="en-US" altLang="zh-CN" sz="2300" b="1">
                <a:solidFill>
                  <a:schemeClr val="bg2"/>
                </a:solidFill>
                <a:latin typeface="Arial" panose="020B0604020202020204" pitchFamily="34" charset="0"/>
                <a:ea typeface="方正书宋_GBK" panose="02000000000000000000" charset="-122"/>
                <a:sym typeface="方正书宋_GBK" panose="02000000000000000000" charset="-122"/>
              </a:rPr>
              <a:t>Manufacturer</a:t>
            </a:r>
            <a:r>
              <a:rPr lang="zh-CN" altLang="zh-CN" sz="2300" b="1">
                <a:solidFill>
                  <a:schemeClr val="bg2"/>
                </a:solidFill>
                <a:latin typeface="Arial" panose="020B0604020202020204" pitchFamily="34" charset="0"/>
                <a:ea typeface="方正书宋_GBK" panose="02000000000000000000" charset="-122"/>
              </a:rPr>
              <a:t> </a:t>
            </a:r>
            <a:r>
              <a:rPr lang="en-US" altLang="zh-CN" sz="2300" b="1">
                <a:solidFill>
                  <a:schemeClr val="bg2"/>
                </a:solidFill>
                <a:latin typeface="Arial" panose="020B0604020202020204" pitchFamily="34" charset="0"/>
                <a:ea typeface="方正书宋_GBK" panose="02000000000000000000" charset="-122"/>
              </a:rPr>
              <a:t>of </a:t>
            </a:r>
            <a:r>
              <a:rPr lang="zh-CN" altLang="zh-CN" sz="2300" b="1">
                <a:solidFill>
                  <a:schemeClr val="bg2"/>
                </a:solidFill>
                <a:latin typeface="Arial" panose="020B0604020202020204" pitchFamily="34" charset="0"/>
                <a:ea typeface="方正书宋_GBK" panose="02000000000000000000" charset="-122"/>
              </a:rPr>
              <a:t>Broadband Microwave &amp; Millimeter </a:t>
            </a:r>
            <a:r>
              <a:rPr lang="en-US" altLang="zh-CN" sz="2300" b="1">
                <a:solidFill>
                  <a:schemeClr val="bg2"/>
                </a:solidFill>
                <a:latin typeface="Arial" panose="020B0604020202020204" pitchFamily="34" charset="0"/>
                <a:ea typeface="方正书宋_GBK" panose="02000000000000000000" charset="-122"/>
              </a:rPr>
              <a:t>W</a:t>
            </a:r>
            <a:r>
              <a:rPr lang="zh-CN" altLang="zh-CN" sz="2300" b="1">
                <a:solidFill>
                  <a:schemeClr val="bg2"/>
                </a:solidFill>
                <a:latin typeface="Arial" panose="020B0604020202020204" pitchFamily="34" charset="0"/>
                <a:ea typeface="方正书宋_GBK" panose="02000000000000000000" charset="-122"/>
              </a:rPr>
              <a:t>ave</a:t>
            </a:r>
            <a:r>
              <a:rPr lang="en-US" altLang="zh-CN" sz="2300" b="1">
                <a:solidFill>
                  <a:schemeClr val="bg2"/>
                </a:solidFill>
                <a:latin typeface="Arial" panose="020B0604020202020204" pitchFamily="34" charset="0"/>
                <a:ea typeface="方正书宋_GBK" panose="02000000000000000000" charset="-122"/>
              </a:rPr>
              <a:t> C</a:t>
            </a:r>
            <a:r>
              <a:rPr lang="zh-CN" altLang="zh-CN" sz="2300" b="1">
                <a:solidFill>
                  <a:schemeClr val="bg2"/>
                </a:solidFill>
                <a:latin typeface="Arial" panose="020B0604020202020204" pitchFamily="34" charset="0"/>
                <a:ea typeface="方正书宋_GBK" panose="02000000000000000000" charset="-122"/>
              </a:rPr>
              <a:t>omponents</a:t>
            </a:r>
            <a:endParaRPr lang="zh-CN" altLang="zh-CN" sz="2300" b="1">
              <a:solidFill>
                <a:schemeClr val="bg2"/>
              </a:solidFill>
              <a:latin typeface="Arial" panose="020B0604020202020204" pitchFamily="34" charset="0"/>
              <a:ea typeface="方正书宋_GBK" panose="02000000000000000000" charset="-122"/>
            </a:endParaRPr>
          </a:p>
        </p:txBody>
      </p:sp>
      <p:pic>
        <p:nvPicPr>
          <p:cNvPr id="5123" name="图片 18" descr="qualwave"/>
          <p:cNvPicPr>
            <a:picLocks noChangeAspect="1"/>
          </p:cNvPicPr>
          <p:nvPr/>
        </p:nvPicPr>
        <p:blipFill>
          <a:blip r:embed="rId1"/>
          <a:stretch>
            <a:fillRect/>
          </a:stretch>
        </p:blipFill>
        <p:spPr>
          <a:xfrm>
            <a:off x="1720850" y="1820863"/>
            <a:ext cx="8750300" cy="1841500"/>
          </a:xfrm>
          <a:prstGeom prst="rect">
            <a:avLst/>
          </a:prstGeom>
          <a:noFill/>
          <a:ln w="9525">
            <a:noFill/>
          </a:ln>
          <a:effectLst>
            <a:outerShdw blurRad="50800" dist="38100" dir="5400000" algn="t" rotWithShape="0">
              <a:prstClr val="black">
                <a:alpha val="40000"/>
              </a:prstClr>
            </a:outerShdw>
          </a:effectLst>
        </p:spPr>
      </p:pic>
      <p:sp>
        <p:nvSpPr>
          <p:cNvPr id="13315" name="文本框 4"/>
          <p:cNvSpPr txBox="1"/>
          <p:nvPr/>
        </p:nvSpPr>
        <p:spPr>
          <a:xfrm>
            <a:off x="3941763" y="6383338"/>
            <a:ext cx="4306887" cy="398780"/>
          </a:xfrm>
          <a:prstGeom prst="rect">
            <a:avLst/>
          </a:prstGeom>
          <a:noFill/>
          <a:ln w="9525">
            <a:noFill/>
          </a:ln>
        </p:spPr>
        <p:txBody>
          <a:bodyPr wrap="square" anchor="t" anchorCtr="0">
            <a:spAutoFit/>
          </a:bodyPr>
          <a:p>
            <a:pPr indent="0" algn="ctr"/>
            <a:r>
              <a:rPr lang="zh-CN" altLang="zh-CN" sz="2000">
                <a:solidFill>
                  <a:srgbClr val="291F13"/>
                </a:solidFill>
                <a:latin typeface="迷你简隶书" panose="03000509000000000000" charset="-122"/>
                <a:ea typeface="迷你简隶书" panose="03000509000000000000" charset="-122"/>
                <a:sym typeface="方正书宋_GBK" panose="02000000000000000000" charset="-122"/>
              </a:rPr>
              <a:t> </a:t>
            </a:r>
            <a:r>
              <a:rPr lang="en-US" altLang="zh-CN" sz="2000" b="1">
                <a:solidFill>
                  <a:srgbClr val="291F13"/>
                </a:solidFill>
                <a:latin typeface="迷你简隶书" panose="03000509000000000000" charset="-122"/>
                <a:ea typeface="迷你简隶书" panose="03000509000000000000" charset="-122"/>
                <a:sym typeface="方正书宋_GBK" panose="02000000000000000000" charset="-122"/>
              </a:rPr>
              <a:t>Ver.2209</a:t>
            </a:r>
            <a:endParaRPr lang="en-US" altLang="zh-CN" sz="2000" b="1">
              <a:solidFill>
                <a:srgbClr val="291F13"/>
              </a:solidFill>
              <a:latin typeface="迷你简隶书" panose="03000509000000000000" charset="-122"/>
              <a:ea typeface="迷你简隶书" panose="03000509000000000000" charset="-122"/>
              <a:sym typeface="方正书宋_GBK" panose="020000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1505" name="标题 1"/>
          <p:cNvSpPr>
            <a:spLocks noGrp="1"/>
          </p:cNvSpPr>
          <p:nvPr>
            <p:ph type="title"/>
          </p:nvPr>
        </p:nvSpPr>
        <p:spPr>
          <a:xfrm>
            <a:off x="6094413" y="9525"/>
            <a:ext cx="6083300" cy="919163"/>
          </a:xfrm>
        </p:spPr>
        <p:txBody>
          <a:bodyPr anchor="ctr"/>
          <a:p>
            <a:pPr fontAlgn="base"/>
            <a:r>
              <a:rPr lang="zh-CN" altLang="zh-CN" sz="4000" strike="noStrike" noProof="1">
                <a:effectLst>
                  <a:outerShdw blurRad="38100" dist="25400" dir="5400000" algn="ctr" rotWithShape="0">
                    <a:srgbClr val="6E747A">
                      <a:alpha val="43000"/>
                    </a:srgbClr>
                  </a:outerShdw>
                </a:effectLst>
                <a:sym typeface="+mn-ea"/>
              </a:rPr>
              <a:t>Coaxial </a:t>
            </a:r>
            <a:r>
              <a:rPr lang="zh-CN" altLang="zh-CN" sz="4000" strike="noStrike" noProof="1">
                <a:effectLst>
                  <a:outerShdw blurRad="38100" dist="25400" dir="5400000" algn="ctr" rotWithShape="0">
                    <a:srgbClr val="6E747A">
                      <a:alpha val="43000"/>
                    </a:srgbClr>
                  </a:outerShdw>
                </a:effectLst>
                <a:sym typeface="方正书宋_GBK" panose="02000000000000000000" charset="-122"/>
              </a:rPr>
              <a:t>Adapters</a:t>
            </a:r>
            <a:endParaRPr lang="zh-CN" altLang="zh-CN" sz="4000" strike="noStrike" noProof="1">
              <a:effectLst>
                <a:outerShdw blurRad="38100" dist="25400" dir="5400000" algn="ctr" rotWithShape="0">
                  <a:srgbClr val="6E747A">
                    <a:alpha val="43000"/>
                  </a:srgbClr>
                </a:outerShdw>
              </a:effectLst>
              <a:sym typeface="方正书宋_GBK" panose="02000000000000000000" charset="-122"/>
            </a:endParaRPr>
          </a:p>
        </p:txBody>
      </p:sp>
      <p:sp>
        <p:nvSpPr>
          <p:cNvPr id="28" name="文本框 27"/>
          <p:cNvSpPr txBox="1"/>
          <p:nvPr/>
        </p:nvSpPr>
        <p:spPr>
          <a:xfrm>
            <a:off x="843280" y="1688465"/>
            <a:ext cx="4435475" cy="1938020"/>
          </a:xfrm>
          <a:prstGeom prst="rect">
            <a:avLst/>
          </a:prstGeom>
          <a:noFill/>
        </p:spPr>
        <p:txBody>
          <a:bodyPr wrap="square" rtlCol="0">
            <a:spAutoFit/>
          </a:bodyPr>
          <a:p>
            <a:pPr marL="342900" indent="-342900" algn="l">
              <a:buFont typeface="Arial" panose="020B0604020202020204" pitchFamily="34" charset="0"/>
              <a:buChar char="•"/>
            </a:pPr>
            <a:r>
              <a:rPr lang="en-US" altLang="zh-CN" sz="2400">
                <a:latin typeface="+mj-lt"/>
                <a:cs typeface="+mj-lt"/>
              </a:rPr>
              <a:t>DC-110GHz</a:t>
            </a:r>
            <a:endParaRPr lang="en-US" altLang="zh-CN" sz="2400">
              <a:latin typeface="+mj-lt"/>
              <a:cs typeface="+mj-lt"/>
            </a:endParaRPr>
          </a:p>
          <a:p>
            <a:pPr marL="342900" indent="-342900" algn="l">
              <a:buFont typeface="Arial" panose="020B0604020202020204" pitchFamily="34" charset="0"/>
              <a:buChar char="•"/>
            </a:pPr>
            <a:endParaRPr lang="en-US" altLang="zh-CN" sz="2400">
              <a:latin typeface="+mj-lt"/>
              <a:cs typeface="+mj-lt"/>
            </a:endParaRPr>
          </a:p>
          <a:p>
            <a:pPr marL="342900" indent="-342900" algn="l">
              <a:buFont typeface="Arial" panose="020B0604020202020204" pitchFamily="34" charset="0"/>
              <a:buChar char="•"/>
            </a:pPr>
            <a:r>
              <a:rPr lang="en-US" altLang="zh-CN" sz="2400">
                <a:solidFill>
                  <a:schemeClr val="bg2"/>
                </a:solidFill>
                <a:latin typeface="+mj-lt"/>
                <a:cs typeface="+mj-lt"/>
                <a:sym typeface="+mn-ea"/>
              </a:rPr>
              <a:t>VSWR&lt;1.15@40GHz</a:t>
            </a:r>
            <a:endParaRPr lang="en-US" altLang="zh-CN" sz="2400">
              <a:solidFill>
                <a:schemeClr val="bg2"/>
              </a:solidFill>
              <a:latin typeface="+mj-lt"/>
              <a:cs typeface="+mj-lt"/>
              <a:sym typeface="+mn-ea"/>
            </a:endParaRPr>
          </a:p>
          <a:p>
            <a:pPr marL="342900" indent="-342900" algn="l">
              <a:buFont typeface="Arial" panose="020B0604020202020204" pitchFamily="34" charset="0"/>
              <a:buChar char="•"/>
            </a:pPr>
            <a:endParaRPr lang="en-US" altLang="zh-CN" sz="2400">
              <a:solidFill>
                <a:schemeClr val="bg2"/>
              </a:solidFill>
              <a:latin typeface="+mj-lt"/>
              <a:cs typeface="+mj-lt"/>
              <a:sym typeface="+mn-ea"/>
            </a:endParaRPr>
          </a:p>
          <a:p>
            <a:pPr marL="342900" indent="-342900" algn="l">
              <a:buFont typeface="Arial" panose="020B0604020202020204" pitchFamily="34" charset="0"/>
              <a:buChar char="•"/>
            </a:pPr>
            <a:r>
              <a:rPr lang="en-US" altLang="zh-CN" sz="2400">
                <a:solidFill>
                  <a:schemeClr val="bg2"/>
                </a:solidFill>
                <a:latin typeface="+mj-lt"/>
                <a:cs typeface="+mj-lt"/>
                <a:sym typeface="+mn-ea"/>
              </a:rPr>
              <a:t>Customization is available</a:t>
            </a:r>
            <a:r>
              <a:rPr lang="en-US" altLang="zh-CN" sz="2000" b="1">
                <a:solidFill>
                  <a:schemeClr val="bg2"/>
                </a:solidFill>
                <a:latin typeface="+mj-lt"/>
                <a:cs typeface="+mj-lt"/>
                <a:sym typeface="+mn-ea"/>
              </a:rPr>
              <a:t> </a:t>
            </a:r>
            <a:endParaRPr lang="en-US" altLang="zh-CN" sz="2000" b="1">
              <a:solidFill>
                <a:schemeClr val="bg2"/>
              </a:solidFill>
              <a:latin typeface="+mj-lt"/>
              <a:cs typeface="+mj-lt"/>
              <a:sym typeface="+mn-ea"/>
            </a:endParaRPr>
          </a:p>
        </p:txBody>
      </p:sp>
      <p:grpSp>
        <p:nvGrpSpPr>
          <p:cNvPr id="2" name="组合 1"/>
          <p:cNvGrpSpPr/>
          <p:nvPr/>
        </p:nvGrpSpPr>
        <p:grpSpPr>
          <a:xfrm>
            <a:off x="6904355" y="1704975"/>
            <a:ext cx="3860165" cy="1988185"/>
            <a:chOff x="10873" y="2685"/>
            <a:chExt cx="6079" cy="3131"/>
          </a:xfrm>
        </p:grpSpPr>
        <p:sp>
          <p:nvSpPr>
            <p:cNvPr id="59" name="圆角矩形 58"/>
            <p:cNvSpPr/>
            <p:nvPr/>
          </p:nvSpPr>
          <p:spPr>
            <a:xfrm>
              <a:off x="10873" y="2685"/>
              <a:ext cx="5520" cy="3000"/>
            </a:xfrm>
            <a:prstGeom prst="roundRect">
              <a:avLst/>
            </a:prstGeom>
            <a:noFill/>
            <a:ln>
              <a:solidFill>
                <a:schemeClr val="tx2">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60" name="组合 5"/>
            <p:cNvGrpSpPr/>
            <p:nvPr/>
          </p:nvGrpSpPr>
          <p:grpSpPr>
            <a:xfrm>
              <a:off x="14588" y="4984"/>
              <a:ext cx="2365" cy="832"/>
              <a:chOff x="4010" y="4006"/>
              <a:chExt cx="3130" cy="1695"/>
            </a:xfrm>
          </p:grpSpPr>
          <p:sp>
            <p:nvSpPr>
              <p:cNvPr id="61" name="圆角矩形 60"/>
              <p:cNvSpPr/>
              <p:nvPr/>
            </p:nvSpPr>
            <p:spPr>
              <a:xfrm>
                <a:off x="4011" y="4006"/>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6092" name="文本框 11"/>
              <p:cNvSpPr txBox="1"/>
              <p:nvPr/>
            </p:nvSpPr>
            <p:spPr>
              <a:xfrm>
                <a:off x="4010" y="4325"/>
                <a:ext cx="3130" cy="1279"/>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QAK3-MM</a:t>
                </a:r>
                <a:endParaRPr lang="en-US" altLang="zh-CN" sz="2000">
                  <a:latin typeface="Arial" panose="020B0604020202020204" pitchFamily="34" charset="0"/>
                  <a:ea typeface="方正书宋_GBK" panose="02000000000000000000" charset="-122"/>
                </a:endParaRPr>
              </a:p>
            </p:txBody>
          </p:sp>
        </p:grpSp>
        <p:pic>
          <p:nvPicPr>
            <p:cNvPr id="62" name="图片 61" descr="/home/ep/Desktop/QAK3-MM-1.pngQAK3-MM-1"/>
            <p:cNvPicPr>
              <a:picLocks noChangeAspect="1"/>
            </p:cNvPicPr>
            <p:nvPr/>
          </p:nvPicPr>
          <p:blipFill>
            <a:blip r:embed="rId1"/>
            <a:stretch>
              <a:fillRect/>
            </a:stretch>
          </p:blipFill>
          <p:spPr>
            <a:xfrm>
              <a:off x="11293" y="3185"/>
              <a:ext cx="4680" cy="2233"/>
            </a:xfrm>
            <a:prstGeom prst="rect">
              <a:avLst/>
            </a:prstGeom>
            <a:noFill/>
            <a:ln w="9525">
              <a:noFill/>
            </a:ln>
          </p:spPr>
        </p:pic>
      </p:grpSp>
      <p:sp>
        <p:nvSpPr>
          <p:cNvPr id="13" name="任意多边形 12"/>
          <p:cNvSpPr/>
          <p:nvPr/>
        </p:nvSpPr>
        <p:spPr>
          <a:xfrm flipH="1">
            <a:off x="11073765" y="6014720"/>
            <a:ext cx="1104265" cy="782955"/>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000" b="1" strike="noStrike" noProof="1">
              <a:ln w="10160">
                <a:solidFill>
                  <a:schemeClr val="accent5"/>
                </a:solidFill>
                <a:prstDash val="solid"/>
              </a:ln>
              <a:solidFill>
                <a:srgbClr val="FFFFFF"/>
              </a:solidFill>
              <a:effectLst/>
              <a:sym typeface="+mn-ea"/>
            </a:endParaRPr>
          </a:p>
        </p:txBody>
      </p:sp>
      <p:sp>
        <p:nvSpPr>
          <p:cNvPr id="14" name="流程图: 库存数据 13"/>
          <p:cNvSpPr/>
          <p:nvPr/>
        </p:nvSpPr>
        <p:spPr>
          <a:xfrm>
            <a:off x="7567295" y="6009005"/>
            <a:ext cx="1221105" cy="78867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SMA</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3" name="任意多边形 2"/>
          <p:cNvSpPr/>
          <p:nvPr/>
        </p:nvSpPr>
        <p:spPr>
          <a:xfrm>
            <a:off x="38100" y="4939665"/>
            <a:ext cx="2087880" cy="770890"/>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Connectors</a:t>
            </a:r>
            <a:endParaRPr lang="en-US" altLang="zh-CN" sz="2400" b="1" strike="noStrike" noProof="1">
              <a:ln w="10160">
                <a:solidFill>
                  <a:schemeClr val="accent5"/>
                </a:solidFill>
                <a:prstDash val="solid"/>
              </a:ln>
              <a:solidFill>
                <a:srgbClr val="FFFFFF"/>
              </a:solidFill>
              <a:effectLst/>
              <a:sym typeface="+mn-ea"/>
            </a:endParaRPr>
          </a:p>
        </p:txBody>
      </p:sp>
      <p:grpSp>
        <p:nvGrpSpPr>
          <p:cNvPr id="6" name="组合 5"/>
          <p:cNvGrpSpPr/>
          <p:nvPr/>
        </p:nvGrpSpPr>
        <p:grpSpPr>
          <a:xfrm>
            <a:off x="1480185" y="4940935"/>
            <a:ext cx="9645650" cy="1856740"/>
            <a:chOff x="2337" y="7798"/>
            <a:chExt cx="15190" cy="2924"/>
          </a:xfrm>
        </p:grpSpPr>
        <p:sp>
          <p:nvSpPr>
            <p:cNvPr id="26" name="流程图: 库存数据 25"/>
            <p:cNvSpPr/>
            <p:nvPr/>
          </p:nvSpPr>
          <p:spPr>
            <a:xfrm flipH="1">
              <a:off x="5582" y="7798"/>
              <a:ext cx="2361"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1.85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27" name="流程图: 库存数据 26"/>
            <p:cNvSpPr/>
            <p:nvPr/>
          </p:nvSpPr>
          <p:spPr>
            <a:xfrm flipH="1">
              <a:off x="10088" y="7798"/>
              <a:ext cx="2516" cy="1212"/>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2.92</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9" name="流程图: 库存数据 8"/>
            <p:cNvSpPr/>
            <p:nvPr/>
          </p:nvSpPr>
          <p:spPr>
            <a:xfrm flipH="1">
              <a:off x="12496" y="7798"/>
              <a:ext cx="2439" cy="1212"/>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3.5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流程图: 库存数据 9"/>
            <p:cNvSpPr/>
            <p:nvPr/>
          </p:nvSpPr>
          <p:spPr>
            <a:xfrm flipH="1">
              <a:off x="14827" y="7798"/>
              <a:ext cx="2510" cy="1212"/>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7/16</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(DIN)</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11" name="流程图: 库存数据 10"/>
            <p:cNvSpPr/>
            <p:nvPr/>
          </p:nvSpPr>
          <p:spPr>
            <a:xfrm>
              <a:off x="2337" y="9480"/>
              <a:ext cx="1923" cy="1242"/>
            </a:xfrm>
            <a:prstGeom prst="flowChartOnlineStorage">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N</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2" name="流程图: 库存数据 11"/>
            <p:cNvSpPr/>
            <p:nvPr/>
          </p:nvSpPr>
          <p:spPr>
            <a:xfrm>
              <a:off x="4178" y="9480"/>
              <a:ext cx="1923" cy="1242"/>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5" name="流程图: 库存数据 14"/>
            <p:cNvSpPr/>
            <p:nvPr/>
          </p:nvSpPr>
          <p:spPr>
            <a:xfrm>
              <a:off x="6019" y="9480"/>
              <a:ext cx="1923" cy="1242"/>
            </a:xfrm>
            <a:prstGeom prst="flowChartOnlineStorag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TNC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6" name="流程图: 库存数据 15"/>
            <p:cNvSpPr/>
            <p:nvPr/>
          </p:nvSpPr>
          <p:spPr>
            <a:xfrm>
              <a:off x="7860" y="9480"/>
              <a:ext cx="2038" cy="1242"/>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ym typeface="+mn-ea"/>
                </a:rPr>
                <a:t>SSMP</a:t>
              </a:r>
              <a:endParaRPr lang="en-US" altLang="zh-CN" sz="18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7" name="流程图: 库存数据 16"/>
            <p:cNvSpPr/>
            <p:nvPr/>
          </p:nvSpPr>
          <p:spPr>
            <a:xfrm>
              <a:off x="9816" y="9480"/>
              <a:ext cx="2189" cy="1242"/>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SSMA</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8" name="流程图: 库存数据 17"/>
            <p:cNvSpPr/>
            <p:nvPr/>
          </p:nvSpPr>
          <p:spPr>
            <a:xfrm>
              <a:off x="13764" y="9480"/>
              <a:ext cx="1923" cy="1242"/>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BNC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9" name="流程图: 库存数据 18"/>
            <p:cNvSpPr/>
            <p:nvPr/>
          </p:nvSpPr>
          <p:spPr>
            <a:xfrm flipH="1">
              <a:off x="3246" y="7798"/>
              <a:ext cx="2444"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1.00</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20" name="流程图: 库存数据 19"/>
            <p:cNvSpPr/>
            <p:nvPr/>
          </p:nvSpPr>
          <p:spPr>
            <a:xfrm flipH="1">
              <a:off x="7835" y="7798"/>
              <a:ext cx="2361"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2.4</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21" name="组合 20"/>
            <p:cNvGrpSpPr/>
            <p:nvPr/>
          </p:nvGrpSpPr>
          <p:grpSpPr>
            <a:xfrm>
              <a:off x="15605" y="9480"/>
              <a:ext cx="1922" cy="1242"/>
              <a:chOff x="15900" y="9489"/>
              <a:chExt cx="1922" cy="1242"/>
            </a:xfrm>
          </p:grpSpPr>
          <p:sp>
            <p:nvSpPr>
              <p:cNvPr id="39" name="流程图: 库存数据 38"/>
              <p:cNvSpPr/>
              <p:nvPr/>
            </p:nvSpPr>
            <p:spPr>
              <a:xfrm>
                <a:off x="15900" y="9489"/>
                <a:ext cx="1923" cy="124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000" b="1" strike="noStrike" noProof="1">
                  <a:ln w="6600">
                    <a:solidFill>
                      <a:schemeClr val="accent2"/>
                    </a:solidFill>
                    <a:prstDash val="solid"/>
                  </a:ln>
                  <a:solidFill>
                    <a:schemeClr val="bg2"/>
                  </a:solidFill>
                  <a:effectLst/>
                  <a:sym typeface="+mn-ea"/>
                </a:endParaRPr>
              </a:p>
            </p:txBody>
          </p:sp>
          <p:sp>
            <p:nvSpPr>
              <p:cNvPr id="40" name="文本框 39"/>
              <p:cNvSpPr txBox="1"/>
              <p:nvPr/>
            </p:nvSpPr>
            <p:spPr>
              <a:xfrm>
                <a:off x="16175" y="9796"/>
                <a:ext cx="1155" cy="628"/>
              </a:xfrm>
              <a:prstGeom prst="rect">
                <a:avLst/>
              </a:prstGeom>
              <a:noFill/>
            </p:spPr>
            <p:txBody>
              <a:bodyPr wrap="none" rtlCol="0">
                <a:spAutoFit/>
              </a:bodyPr>
              <a:p>
                <a:r>
                  <a:rPr lang="en-US" altLang="zh-CN" sz="2000" b="1"/>
                  <a:t>SMP</a:t>
                </a:r>
                <a:endParaRPr lang="en-US" altLang="zh-CN" sz="2000" b="1"/>
              </a:p>
            </p:txBody>
          </p:sp>
        </p:grpSp>
      </p:grpSp>
      <p:sp>
        <p:nvSpPr>
          <p:cNvPr id="43" name="文本框 42"/>
          <p:cNvSpPr txBox="1"/>
          <p:nvPr/>
        </p:nvSpPr>
        <p:spPr>
          <a:xfrm>
            <a:off x="974725" y="3907155"/>
            <a:ext cx="2989580" cy="398780"/>
          </a:xfrm>
          <a:prstGeom prst="rect">
            <a:avLst/>
          </a:prstGeom>
          <a:noFill/>
        </p:spPr>
        <p:txBody>
          <a:bodyPr wrap="none" rtlCol="0">
            <a:spAutoFit/>
          </a:bodyPr>
          <a:p>
            <a:pPr algn="l"/>
            <a:r>
              <a:rPr lang="en-US" altLang="zh-CN" sz="2000">
                <a:latin typeface="+mj-lt"/>
                <a:cs typeface="+mj-lt"/>
                <a:sym typeface="+mn-ea"/>
              </a:rPr>
              <a:t>* NMD adapter is avaible</a:t>
            </a:r>
            <a:endParaRPr lang="en-US" altLang="zh-CN" sz="2000">
              <a:solidFill>
                <a:schemeClr val="bg2"/>
              </a:solidFill>
              <a:latin typeface="+mj-lt"/>
              <a:cs typeface="+mj-l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1505" name="标题 1"/>
          <p:cNvSpPr>
            <a:spLocks noGrp="1"/>
          </p:cNvSpPr>
          <p:nvPr>
            <p:ph type="title"/>
          </p:nvPr>
        </p:nvSpPr>
        <p:spPr>
          <a:xfrm>
            <a:off x="3990340" y="9525"/>
            <a:ext cx="8187690" cy="919480"/>
          </a:xfrm>
        </p:spPr>
        <p:txBody>
          <a:bodyPr anchor="ctr"/>
          <a:p>
            <a:pPr fontAlgn="base"/>
            <a:r>
              <a:rPr lang="zh-CN" altLang="zh-CN" sz="4000" strike="noStrike" noProof="1">
                <a:effectLst>
                  <a:outerShdw blurRad="38100" dist="25400" dir="5400000" algn="ctr" rotWithShape="0">
                    <a:srgbClr val="6E747A">
                      <a:alpha val="43000"/>
                    </a:srgbClr>
                  </a:outerShdw>
                </a:effectLst>
                <a:sym typeface="+mn-ea"/>
              </a:rPr>
              <a:t> </a:t>
            </a:r>
            <a:r>
              <a:rPr lang="en-US" altLang="zh-CN" sz="4000" strike="noStrike" noProof="1">
                <a:effectLst>
                  <a:outerShdw blurRad="38100" dist="25400" dir="5400000" algn="ctr" rotWithShape="0">
                    <a:srgbClr val="6E747A">
                      <a:alpha val="43000"/>
                    </a:srgbClr>
                  </a:outerShdw>
                </a:effectLst>
                <a:sym typeface="+mn-ea"/>
              </a:rPr>
              <a:t> </a:t>
            </a:r>
            <a:r>
              <a:rPr lang="en-US" altLang="en-US" sz="4000" strike="noStrike" noProof="1">
                <a:effectLst>
                  <a:outerShdw blurRad="38100" dist="25400" dir="5400000" algn="ctr" rotWithShape="0">
                    <a:srgbClr val="6E747A">
                      <a:alpha val="43000"/>
                    </a:srgbClr>
                  </a:outerShdw>
                </a:effectLst>
                <a:sym typeface="+mn-ea"/>
              </a:rPr>
              <a:t>Waveguide to Coax Adapters</a:t>
            </a:r>
            <a:endParaRPr lang="en-US" altLang="en-US" sz="4000" strike="noStrike" noProof="1">
              <a:effectLst>
                <a:outerShdw blurRad="38100" dist="25400" dir="5400000" algn="ctr" rotWithShape="0">
                  <a:srgbClr val="6E747A">
                    <a:alpha val="43000"/>
                  </a:srgbClr>
                </a:outerShdw>
              </a:effectLst>
              <a:sym typeface="+mn-ea"/>
            </a:endParaRPr>
          </a:p>
        </p:txBody>
      </p:sp>
      <p:sp>
        <p:nvSpPr>
          <p:cNvPr id="28" name="文本框 27"/>
          <p:cNvSpPr txBox="1"/>
          <p:nvPr/>
        </p:nvSpPr>
        <p:spPr>
          <a:xfrm>
            <a:off x="843280" y="1688465"/>
            <a:ext cx="5966460" cy="1938020"/>
          </a:xfrm>
          <a:prstGeom prst="rect">
            <a:avLst/>
          </a:prstGeom>
          <a:noFill/>
        </p:spPr>
        <p:txBody>
          <a:bodyPr wrap="square" rtlCol="0">
            <a:spAutoFit/>
          </a:bodyPr>
          <a:p>
            <a:pPr marL="342900" indent="-342900" algn="l">
              <a:buFont typeface="Arial" panose="020B0604020202020204" pitchFamily="34" charset="0"/>
              <a:buChar char="•"/>
            </a:pPr>
            <a:r>
              <a:rPr lang="en-US" altLang="zh-CN" sz="2400">
                <a:latin typeface="+mj-lt"/>
                <a:cs typeface="+mj-lt"/>
              </a:rPr>
              <a:t>DC-110GHz</a:t>
            </a:r>
            <a:endParaRPr lang="en-US" altLang="zh-CN" sz="2400">
              <a:latin typeface="+mj-lt"/>
              <a:cs typeface="+mj-lt"/>
            </a:endParaRPr>
          </a:p>
          <a:p>
            <a:pPr marL="342900" indent="-342900" algn="l">
              <a:buFont typeface="Arial" panose="020B0604020202020204" pitchFamily="34" charset="0"/>
              <a:buChar char="•"/>
            </a:pPr>
            <a:endParaRPr lang="en-US" altLang="zh-CN" sz="2400">
              <a:latin typeface="+mj-lt"/>
              <a:cs typeface="+mj-lt"/>
            </a:endParaRPr>
          </a:p>
          <a:p>
            <a:pPr marL="342900" indent="-342900" algn="l">
              <a:buFont typeface="Arial" panose="020B0604020202020204" pitchFamily="34" charset="0"/>
              <a:buChar char="•"/>
            </a:pPr>
            <a:r>
              <a:rPr lang="en-US" altLang="zh-CN" sz="2400">
                <a:solidFill>
                  <a:schemeClr val="bg2"/>
                </a:solidFill>
                <a:latin typeface="+mj-lt"/>
                <a:cs typeface="+mj-lt"/>
                <a:sym typeface="+mn-ea"/>
              </a:rPr>
              <a:t>Double Ridged Waveguide Available</a:t>
            </a:r>
            <a:endParaRPr lang="en-US" altLang="zh-CN" sz="2400">
              <a:solidFill>
                <a:schemeClr val="bg2"/>
              </a:solidFill>
              <a:latin typeface="+mj-lt"/>
              <a:cs typeface="+mj-lt"/>
              <a:sym typeface="+mn-ea"/>
            </a:endParaRPr>
          </a:p>
          <a:p>
            <a:pPr marL="342900" indent="-342900" algn="l">
              <a:buFont typeface="Arial" panose="020B0604020202020204" pitchFamily="34" charset="0"/>
              <a:buChar char="•"/>
            </a:pPr>
            <a:endParaRPr lang="en-US" altLang="zh-CN" sz="2400">
              <a:solidFill>
                <a:schemeClr val="bg2"/>
              </a:solidFill>
              <a:latin typeface="+mj-lt"/>
              <a:cs typeface="+mj-lt"/>
              <a:sym typeface="+mn-ea"/>
            </a:endParaRPr>
          </a:p>
          <a:p>
            <a:pPr marL="342900" indent="-342900" algn="l">
              <a:buFont typeface="Arial" panose="020B0604020202020204" pitchFamily="34" charset="0"/>
              <a:buChar char="•"/>
            </a:pPr>
            <a:r>
              <a:rPr lang="en-US" altLang="zh-CN" sz="2400">
                <a:solidFill>
                  <a:schemeClr val="bg2"/>
                </a:solidFill>
                <a:latin typeface="+mj-lt"/>
                <a:cs typeface="+mj-lt"/>
                <a:sym typeface="+mn-ea"/>
              </a:rPr>
              <a:t>Customization is available</a:t>
            </a:r>
            <a:r>
              <a:rPr lang="en-US" altLang="zh-CN" sz="2000" b="1">
                <a:solidFill>
                  <a:schemeClr val="bg2"/>
                </a:solidFill>
                <a:latin typeface="+mj-lt"/>
                <a:cs typeface="+mj-lt"/>
                <a:sym typeface="+mn-ea"/>
              </a:rPr>
              <a:t> </a:t>
            </a:r>
            <a:endParaRPr lang="en-US" altLang="zh-CN" sz="2000" b="1">
              <a:solidFill>
                <a:schemeClr val="bg2"/>
              </a:solidFill>
              <a:latin typeface="+mj-lt"/>
              <a:cs typeface="+mj-lt"/>
              <a:sym typeface="+mn-ea"/>
            </a:endParaRPr>
          </a:p>
        </p:txBody>
      </p:sp>
      <p:sp>
        <p:nvSpPr>
          <p:cNvPr id="13" name="任意多边形 12"/>
          <p:cNvSpPr/>
          <p:nvPr/>
        </p:nvSpPr>
        <p:spPr>
          <a:xfrm flipH="1">
            <a:off x="11073765" y="6014720"/>
            <a:ext cx="1104265" cy="782955"/>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000" b="1" strike="noStrike" noProof="1">
              <a:ln w="10160">
                <a:solidFill>
                  <a:schemeClr val="accent5"/>
                </a:solidFill>
                <a:prstDash val="solid"/>
              </a:ln>
              <a:solidFill>
                <a:srgbClr val="FFFFFF"/>
              </a:solidFill>
              <a:effectLst/>
              <a:sym typeface="+mn-ea"/>
            </a:endParaRPr>
          </a:p>
        </p:txBody>
      </p:sp>
      <p:sp>
        <p:nvSpPr>
          <p:cNvPr id="14" name="流程图: 库存数据 13"/>
          <p:cNvSpPr/>
          <p:nvPr/>
        </p:nvSpPr>
        <p:spPr>
          <a:xfrm>
            <a:off x="7350760" y="6009005"/>
            <a:ext cx="1588135" cy="78867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WR975</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3" name="任意多边形 2"/>
          <p:cNvSpPr/>
          <p:nvPr/>
        </p:nvSpPr>
        <p:spPr>
          <a:xfrm>
            <a:off x="38100" y="4939665"/>
            <a:ext cx="2087880" cy="770890"/>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Connectors</a:t>
            </a:r>
            <a:endParaRPr lang="en-US" altLang="zh-CN" sz="2400" b="1" strike="noStrike" noProof="1">
              <a:ln w="10160">
                <a:solidFill>
                  <a:schemeClr val="accent5"/>
                </a:solidFill>
                <a:prstDash val="solid"/>
              </a:ln>
              <a:solidFill>
                <a:srgbClr val="FFFFFF"/>
              </a:solidFill>
              <a:effectLst/>
              <a:sym typeface="+mn-ea"/>
            </a:endParaRPr>
          </a:p>
        </p:txBody>
      </p:sp>
      <p:grpSp>
        <p:nvGrpSpPr>
          <p:cNvPr id="6" name="组合 5"/>
          <p:cNvGrpSpPr/>
          <p:nvPr/>
        </p:nvGrpSpPr>
        <p:grpSpPr>
          <a:xfrm>
            <a:off x="1106805" y="4940935"/>
            <a:ext cx="10116820" cy="1856740"/>
            <a:chOff x="1748" y="7798"/>
            <a:chExt cx="15932" cy="2924"/>
          </a:xfrm>
        </p:grpSpPr>
        <p:sp>
          <p:nvSpPr>
            <p:cNvPr id="26" name="流程图: 库存数据 25"/>
            <p:cNvSpPr/>
            <p:nvPr/>
          </p:nvSpPr>
          <p:spPr>
            <a:xfrm flipH="1">
              <a:off x="5582" y="7798"/>
              <a:ext cx="2361"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1.85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27" name="流程图: 库存数据 26"/>
            <p:cNvSpPr/>
            <p:nvPr/>
          </p:nvSpPr>
          <p:spPr>
            <a:xfrm flipH="1">
              <a:off x="10088" y="7798"/>
              <a:ext cx="2516" cy="1212"/>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2.92</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9" name="流程图: 库存数据 8"/>
            <p:cNvSpPr/>
            <p:nvPr/>
          </p:nvSpPr>
          <p:spPr>
            <a:xfrm flipH="1">
              <a:off x="12496" y="7798"/>
              <a:ext cx="2439" cy="1212"/>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SMA</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流程图: 库存数据 9"/>
            <p:cNvSpPr/>
            <p:nvPr/>
          </p:nvSpPr>
          <p:spPr>
            <a:xfrm flipH="1">
              <a:off x="14827" y="7798"/>
              <a:ext cx="2510" cy="1212"/>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N</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11" name="流程图: 库存数据 10"/>
            <p:cNvSpPr/>
            <p:nvPr/>
          </p:nvSpPr>
          <p:spPr>
            <a:xfrm>
              <a:off x="1748" y="9480"/>
              <a:ext cx="2167" cy="1242"/>
            </a:xfrm>
            <a:prstGeom prst="flowChartOnlineStorage">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WR10</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2" name="流程图: 库存数据 11"/>
            <p:cNvSpPr/>
            <p:nvPr/>
          </p:nvSpPr>
          <p:spPr>
            <a:xfrm>
              <a:off x="3719" y="9480"/>
              <a:ext cx="2301" cy="1242"/>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WR12</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5" name="流程图: 库存数据 14"/>
            <p:cNvSpPr/>
            <p:nvPr/>
          </p:nvSpPr>
          <p:spPr>
            <a:xfrm>
              <a:off x="5789" y="9480"/>
              <a:ext cx="2154" cy="1242"/>
            </a:xfrm>
            <a:prstGeom prst="flowChartOnlineStorag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WR15</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6" name="流程图: 库存数据 15"/>
            <p:cNvSpPr/>
            <p:nvPr/>
          </p:nvSpPr>
          <p:spPr>
            <a:xfrm>
              <a:off x="7860" y="9480"/>
              <a:ext cx="2038" cy="1242"/>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ym typeface="+mn-ea"/>
                </a:rPr>
                <a:t>WR19</a:t>
              </a:r>
              <a:endParaRPr lang="en-US" altLang="zh-CN" sz="18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7" name="流程图: 库存数据 16"/>
            <p:cNvSpPr/>
            <p:nvPr/>
          </p:nvSpPr>
          <p:spPr>
            <a:xfrm>
              <a:off x="9685" y="9480"/>
              <a:ext cx="2106" cy="1242"/>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WR22</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8" name="流程图: 库存数据 17"/>
            <p:cNvSpPr/>
            <p:nvPr/>
          </p:nvSpPr>
          <p:spPr>
            <a:xfrm>
              <a:off x="13764" y="9480"/>
              <a:ext cx="1923" cy="1242"/>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WRD-180</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9" name="流程图: 库存数据 18"/>
            <p:cNvSpPr/>
            <p:nvPr/>
          </p:nvSpPr>
          <p:spPr>
            <a:xfrm flipH="1">
              <a:off x="3246" y="7798"/>
              <a:ext cx="2444"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1.00</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20" name="流程图: 库存数据 19"/>
            <p:cNvSpPr/>
            <p:nvPr/>
          </p:nvSpPr>
          <p:spPr>
            <a:xfrm flipH="1">
              <a:off x="7835" y="7798"/>
              <a:ext cx="2361"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2.4</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21" name="组合 20"/>
            <p:cNvGrpSpPr/>
            <p:nvPr/>
          </p:nvGrpSpPr>
          <p:grpSpPr>
            <a:xfrm>
              <a:off x="15561" y="9480"/>
              <a:ext cx="2119" cy="1242"/>
              <a:chOff x="15856" y="9489"/>
              <a:chExt cx="2119" cy="1242"/>
            </a:xfrm>
          </p:grpSpPr>
          <p:sp>
            <p:nvSpPr>
              <p:cNvPr id="39" name="流程图: 库存数据 38"/>
              <p:cNvSpPr/>
              <p:nvPr/>
            </p:nvSpPr>
            <p:spPr>
              <a:xfrm>
                <a:off x="15856" y="9489"/>
                <a:ext cx="2119" cy="124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000" b="1" strike="noStrike" noProof="1">
                  <a:ln w="6600">
                    <a:solidFill>
                      <a:schemeClr val="accent2"/>
                    </a:solidFill>
                    <a:prstDash val="solid"/>
                  </a:ln>
                  <a:solidFill>
                    <a:schemeClr val="bg2"/>
                  </a:solidFill>
                  <a:effectLst/>
                  <a:sym typeface="+mn-ea"/>
                </a:endParaRPr>
              </a:p>
            </p:txBody>
          </p:sp>
          <p:sp>
            <p:nvSpPr>
              <p:cNvPr id="40" name="文本框 39"/>
              <p:cNvSpPr txBox="1"/>
              <p:nvPr/>
            </p:nvSpPr>
            <p:spPr>
              <a:xfrm>
                <a:off x="16273" y="9558"/>
                <a:ext cx="1466" cy="1113"/>
              </a:xfrm>
              <a:prstGeom prst="rect">
                <a:avLst/>
              </a:prstGeom>
              <a:noFill/>
            </p:spPr>
            <p:txBody>
              <a:bodyPr wrap="square" rtlCol="0">
                <a:spAutoFit/>
              </a:bodyPr>
              <a:p>
                <a:r>
                  <a:rPr lang="en-US" altLang="zh-CN" sz="2000" b="1"/>
                  <a:t>WRD</a:t>
                </a:r>
                <a:endParaRPr lang="en-US" altLang="zh-CN" sz="2000" b="1"/>
              </a:p>
              <a:p>
                <a:r>
                  <a:rPr lang="en-US" altLang="zh-CN" sz="2000" b="1"/>
                  <a:t>-84</a:t>
                </a:r>
                <a:endParaRPr lang="en-US" altLang="zh-CN" sz="2000" b="1"/>
              </a:p>
            </p:txBody>
          </p:sp>
        </p:grpSp>
      </p:grpSp>
      <p:grpSp>
        <p:nvGrpSpPr>
          <p:cNvPr id="7" name="组合 6"/>
          <p:cNvGrpSpPr/>
          <p:nvPr/>
        </p:nvGrpSpPr>
        <p:grpSpPr>
          <a:xfrm>
            <a:off x="7317740" y="1353820"/>
            <a:ext cx="4058920" cy="2707640"/>
            <a:chOff x="11524" y="1968"/>
            <a:chExt cx="6392" cy="4264"/>
          </a:xfrm>
        </p:grpSpPr>
        <p:sp>
          <p:nvSpPr>
            <p:cNvPr id="4" name="圆角矩形 3"/>
            <p:cNvSpPr/>
            <p:nvPr/>
          </p:nvSpPr>
          <p:spPr>
            <a:xfrm>
              <a:off x="11524" y="1968"/>
              <a:ext cx="6392" cy="4117"/>
            </a:xfrm>
            <a:prstGeom prst="roundRect">
              <a:avLst/>
            </a:prstGeom>
            <a:noFill/>
            <a:ln>
              <a:solidFill>
                <a:schemeClr val="tx2">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5" name="图片 4" descr="QWCA-28-KF-R-4（1）"/>
            <p:cNvPicPr>
              <a:picLocks noChangeAspect="1"/>
            </p:cNvPicPr>
            <p:nvPr/>
          </p:nvPicPr>
          <p:blipFill>
            <a:blip r:embed="rId1"/>
            <a:stretch>
              <a:fillRect/>
            </a:stretch>
          </p:blipFill>
          <p:spPr>
            <a:xfrm>
              <a:off x="12261" y="2139"/>
              <a:ext cx="4918" cy="409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47105" name="标题 1"/>
          <p:cNvSpPr>
            <a:spLocks noGrp="1"/>
          </p:cNvSpPr>
          <p:nvPr>
            <p:ph type="title"/>
          </p:nvPr>
        </p:nvSpPr>
        <p:spPr>
          <a:xfrm>
            <a:off x="6081713" y="-19050"/>
            <a:ext cx="6096000" cy="993775"/>
          </a:xfrm>
        </p:spPr>
        <p:txBody>
          <a:bodyPr anchor="ctr"/>
          <a:p>
            <a:pPr fontAlgn="base"/>
            <a:r>
              <a:rPr lang="en-US" altLang="zh-CN" sz="4000" strike="noStrike" noProof="1">
                <a:effectLst>
                  <a:outerShdw blurRad="38100" dist="25400" dir="5400000" algn="ctr" rotWithShape="0">
                    <a:srgbClr val="6E747A">
                      <a:alpha val="43000"/>
                    </a:srgbClr>
                  </a:outerShdw>
                </a:effectLst>
              </a:rPr>
              <a:t>Attenuators</a:t>
            </a:r>
            <a:endParaRPr lang="en-US" altLang="zh-CN" sz="4000" strike="noStrike" noProof="1">
              <a:effectLst>
                <a:outerShdw blurRad="38100" dist="25400" dir="5400000" algn="ctr" rotWithShape="0">
                  <a:srgbClr val="6E747A">
                    <a:alpha val="43000"/>
                  </a:srgbClr>
                </a:outerShdw>
              </a:effectLst>
            </a:endParaRPr>
          </a:p>
        </p:txBody>
      </p:sp>
      <p:sp>
        <p:nvSpPr>
          <p:cNvPr id="12" name="文本框 11"/>
          <p:cNvSpPr txBox="1"/>
          <p:nvPr/>
        </p:nvSpPr>
        <p:spPr>
          <a:xfrm>
            <a:off x="251460" y="1266825"/>
            <a:ext cx="8947150" cy="3784600"/>
          </a:xfrm>
          <a:prstGeom prst="rect">
            <a:avLst/>
          </a:prstGeom>
          <a:noFill/>
        </p:spPr>
        <p:txBody>
          <a:bodyPr wrap="none" rtlCol="0">
            <a:spAutoFit/>
          </a:bodyPr>
          <a:p>
            <a:pPr marL="342900" indent="-342900" algn="l">
              <a:buFont typeface="Arial" panose="020B0604020202020204" pitchFamily="34" charset="0"/>
              <a:buChar char="•"/>
            </a:pPr>
            <a:r>
              <a:rPr lang="en-US" altLang="zh-CN" sz="2400" b="1"/>
              <a:t>Fixed Attenuators</a:t>
            </a:r>
            <a:r>
              <a:rPr lang="en-US" altLang="zh-CN" sz="2400"/>
              <a:t>: Up to </a:t>
            </a:r>
            <a:r>
              <a:rPr lang="en-US" altLang="en-US" sz="2400"/>
              <a:t>110</a:t>
            </a:r>
            <a:r>
              <a:rPr lang="en-US" altLang="zh-CN" sz="2400"/>
              <a:t>GHz | 600W @18GHz </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b="1"/>
              <a:t>Rotary Stepped Attenuators</a:t>
            </a:r>
            <a:r>
              <a:rPr lang="en-US" altLang="zh-CN" sz="2400"/>
              <a:t>: Up to 40GHz | High Accuracy</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b="1"/>
              <a:t>Continuously Variable Attenuators</a:t>
            </a:r>
            <a:r>
              <a:rPr lang="en-US" altLang="zh-CN" sz="2400"/>
              <a:t>: DC-18GHz/0-40dB/10W</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b="1">
                <a:sym typeface="+mn-ea"/>
              </a:rPr>
              <a:t>Digitally controlled Attenuators: </a:t>
            </a:r>
            <a:endParaRPr lang="en-US" altLang="zh-CN" sz="2400">
              <a:sym typeface="+mn-ea"/>
            </a:endParaRPr>
          </a:p>
          <a:p>
            <a:pPr algn="l">
              <a:buFont typeface="Arial" panose="020B0604020202020204" pitchFamily="34" charset="0"/>
            </a:pPr>
            <a:r>
              <a:rPr lang="en-US" altLang="zh-CN" sz="2400">
                <a:sym typeface="+mn-ea"/>
              </a:rPr>
              <a:t>    40GHz | 0.25dB Step | Customization Available</a:t>
            </a:r>
            <a:endParaRPr lang="en-US" altLang="zh-CN" sz="2400">
              <a:sym typeface="+mn-ea"/>
            </a:endParaRPr>
          </a:p>
          <a:p>
            <a:pPr algn="l">
              <a:buFont typeface="Arial" panose="020B0604020202020204" pitchFamily="34" charset="0"/>
            </a:pPr>
            <a:endParaRPr lang="en-US" altLang="zh-CN" sz="2400" b="1">
              <a:latin typeface="+mj-lt"/>
              <a:cs typeface="+mj-lt"/>
              <a:sym typeface="+mn-ea"/>
            </a:endParaRPr>
          </a:p>
          <a:p>
            <a:pPr marL="342900" indent="-342900" algn="l">
              <a:buFont typeface="Arial" panose="020B0604020202020204" pitchFamily="34" charset="0"/>
              <a:buChar char="•"/>
            </a:pPr>
            <a:r>
              <a:rPr lang="en-US" altLang="zh-CN" sz="2400" b="1">
                <a:latin typeface="+mj-lt"/>
                <a:cs typeface="+mj-lt"/>
              </a:rPr>
              <a:t>Voltage Controlled Attenuators</a:t>
            </a:r>
            <a:r>
              <a:rPr lang="zh-CN" altLang="en-US" sz="2400" b="1">
                <a:latin typeface="+mj-lt"/>
                <a:cs typeface="+mj-lt"/>
              </a:rPr>
              <a:t>：</a:t>
            </a:r>
            <a:r>
              <a:rPr lang="en-US" altLang="zh-CN" sz="2400">
                <a:latin typeface="+mj-lt"/>
                <a:cs typeface="+mj-lt"/>
              </a:rPr>
              <a:t>0.1-40GHz</a:t>
            </a:r>
            <a:endParaRPr lang="en-US" altLang="zh-CN" sz="2400">
              <a:latin typeface="+mj-lt"/>
              <a:cs typeface="+mj-lt"/>
              <a:sym typeface="+mn-ea"/>
            </a:endParaRPr>
          </a:p>
        </p:txBody>
      </p:sp>
      <p:sp>
        <p:nvSpPr>
          <p:cNvPr id="10" name="五边形 9"/>
          <p:cNvSpPr/>
          <p:nvPr/>
        </p:nvSpPr>
        <p:spPr>
          <a:xfrm>
            <a:off x="-9525" y="5714365"/>
            <a:ext cx="30744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Attenuators</a:t>
            </a:r>
            <a:endParaRPr lang="en-US" altLang="zh-CN" sz="2400" b="1" strike="noStrike" noProof="1">
              <a:ln w="10160">
                <a:solidFill>
                  <a:schemeClr val="accent5"/>
                </a:solidFill>
                <a:prstDash val="solid"/>
              </a:ln>
              <a:solidFill>
                <a:srgbClr val="FFFFFF"/>
              </a:solidFill>
              <a:effectLst/>
              <a:sym typeface="+mn-ea"/>
            </a:endParaRPr>
          </a:p>
        </p:txBody>
      </p:sp>
      <p:grpSp>
        <p:nvGrpSpPr>
          <p:cNvPr id="3" name="组合 2"/>
          <p:cNvGrpSpPr/>
          <p:nvPr/>
        </p:nvGrpSpPr>
        <p:grpSpPr>
          <a:xfrm>
            <a:off x="9004935" y="1133475"/>
            <a:ext cx="2466975" cy="4963795"/>
            <a:chOff x="14181" y="1785"/>
            <a:chExt cx="3885" cy="7817"/>
          </a:xfrm>
        </p:grpSpPr>
        <p:pic>
          <p:nvPicPr>
            <p:cNvPr id="6" name="图片 5"/>
            <p:cNvPicPr>
              <a:picLocks noChangeAspect="1"/>
            </p:cNvPicPr>
            <p:nvPr/>
          </p:nvPicPr>
          <p:blipFill>
            <a:blip r:embed="rId1"/>
            <a:stretch>
              <a:fillRect/>
            </a:stretch>
          </p:blipFill>
          <p:spPr>
            <a:xfrm rot="1260000">
              <a:off x="14660" y="4629"/>
              <a:ext cx="2929" cy="2564"/>
            </a:xfrm>
            <a:prstGeom prst="rect">
              <a:avLst/>
            </a:prstGeom>
          </p:spPr>
        </p:pic>
        <p:pic>
          <p:nvPicPr>
            <p:cNvPr id="2" name="图片 1" descr="QFA18K2-12.4-40-N-1"/>
            <p:cNvPicPr>
              <a:picLocks noChangeAspect="1"/>
            </p:cNvPicPr>
            <p:nvPr/>
          </p:nvPicPr>
          <p:blipFill>
            <a:blip r:embed="rId2"/>
            <a:stretch>
              <a:fillRect/>
            </a:stretch>
          </p:blipFill>
          <p:spPr>
            <a:xfrm>
              <a:off x="14181" y="1785"/>
              <a:ext cx="3885" cy="2563"/>
            </a:xfrm>
            <a:prstGeom prst="rect">
              <a:avLst/>
            </a:prstGeom>
          </p:spPr>
        </p:pic>
        <p:pic>
          <p:nvPicPr>
            <p:cNvPr id="5" name="图片 4" descr="/home/qwv/Documents/公司资料/Qualwave/产品图片PNG/QDA01026306.pngQDA01026306"/>
            <p:cNvPicPr>
              <a:picLocks noChangeAspect="1"/>
            </p:cNvPicPr>
            <p:nvPr/>
          </p:nvPicPr>
          <p:blipFill>
            <a:blip r:embed="rId3"/>
            <a:srcRect/>
            <a:stretch>
              <a:fillRect/>
            </a:stretch>
          </p:blipFill>
          <p:spPr>
            <a:xfrm>
              <a:off x="14976" y="7247"/>
              <a:ext cx="2774" cy="235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47105" name="标题 1"/>
          <p:cNvSpPr>
            <a:spLocks noGrp="1"/>
          </p:cNvSpPr>
          <p:nvPr>
            <p:ph type="title"/>
          </p:nvPr>
        </p:nvSpPr>
        <p:spPr>
          <a:xfrm>
            <a:off x="6081713" y="-19050"/>
            <a:ext cx="6096000" cy="993775"/>
          </a:xfrm>
        </p:spPr>
        <p:txBody>
          <a:bodyPr anchor="ctr"/>
          <a:p>
            <a:pPr fontAlgn="base"/>
            <a:r>
              <a:rPr lang="zh-CN" altLang="zh-CN" sz="4000" strike="noStrike" noProof="1">
                <a:effectLst>
                  <a:outerShdw blurRad="38100" dist="25400" dir="5400000" algn="ctr" rotWithShape="0">
                    <a:srgbClr val="6E747A">
                      <a:alpha val="43000"/>
                    </a:srgbClr>
                  </a:outerShdw>
                </a:effectLst>
              </a:rPr>
              <a:t>Terminations</a:t>
            </a:r>
            <a:endParaRPr lang="zh-CN" altLang="zh-CN" sz="4000" strike="noStrike" noProof="1">
              <a:effectLst>
                <a:outerShdw blurRad="38100" dist="25400" dir="5400000" algn="ctr" rotWithShape="0">
                  <a:srgbClr val="6E747A">
                    <a:alpha val="43000"/>
                  </a:srgbClr>
                </a:outerShdw>
              </a:effectLst>
            </a:endParaRPr>
          </a:p>
        </p:txBody>
      </p:sp>
      <p:sp>
        <p:nvSpPr>
          <p:cNvPr id="10" name="五边形 9"/>
          <p:cNvSpPr/>
          <p:nvPr/>
        </p:nvSpPr>
        <p:spPr>
          <a:xfrm>
            <a:off x="-9525" y="5704205"/>
            <a:ext cx="30744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Terminations</a:t>
            </a:r>
            <a:endParaRPr lang="en-US" altLang="zh-CN" sz="2400" b="1" strike="noStrike" noProof="1">
              <a:ln w="10160">
                <a:solidFill>
                  <a:schemeClr val="accent5"/>
                </a:solidFill>
                <a:prstDash val="solid"/>
              </a:ln>
              <a:solidFill>
                <a:srgbClr val="FFFFFF"/>
              </a:solidFill>
              <a:effectLst/>
              <a:sym typeface="+mn-ea"/>
            </a:endParaRPr>
          </a:p>
        </p:txBody>
      </p:sp>
      <p:sp>
        <p:nvSpPr>
          <p:cNvPr id="2" name="文本框 1"/>
          <p:cNvSpPr txBox="1"/>
          <p:nvPr/>
        </p:nvSpPr>
        <p:spPr>
          <a:xfrm>
            <a:off x="173355" y="1637030"/>
            <a:ext cx="8332470" cy="2306955"/>
          </a:xfrm>
          <a:prstGeom prst="rect">
            <a:avLst/>
          </a:prstGeom>
          <a:noFill/>
        </p:spPr>
        <p:txBody>
          <a:bodyPr wrap="square" rtlCol="0">
            <a:spAutoFit/>
          </a:bodyPr>
          <a:p>
            <a:pPr marL="342900" indent="-342900" algn="l">
              <a:buFont typeface="Arial" panose="020B0604020202020204" pitchFamily="34" charset="0"/>
              <a:buChar char="•"/>
            </a:pPr>
            <a:r>
              <a:rPr lang="en-US" altLang="zh-CN" sz="2400" b="1"/>
              <a:t>Coaxial Termination</a:t>
            </a:r>
            <a:r>
              <a:rPr lang="en-US" altLang="en-US" sz="2400" b="1"/>
              <a:t>s</a:t>
            </a:r>
            <a:r>
              <a:rPr lang="en-US" altLang="zh-CN" sz="2400"/>
              <a:t>: </a:t>
            </a:r>
            <a:endParaRPr lang="en-US" altLang="zh-CN" sz="2400"/>
          </a:p>
          <a:p>
            <a:pPr algn="l">
              <a:buFont typeface="Arial" panose="020B0604020202020204" pitchFamily="34" charset="0"/>
            </a:pPr>
            <a:r>
              <a:rPr lang="en-US" altLang="zh-CN" sz="2400"/>
              <a:t>    Up to110GHz | Up to </a:t>
            </a:r>
            <a:r>
              <a:rPr lang="en-US" altLang="zh-CN" sz="2400">
                <a:solidFill>
                  <a:schemeClr val="bg2"/>
                </a:solidFill>
                <a:sym typeface="方正书宋_GBK" panose="02000000000000000000" charset="-122"/>
              </a:rPr>
              <a:t>600W@18GHz</a:t>
            </a:r>
            <a:endParaRPr lang="en-US" altLang="zh-CN" sz="28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b="1"/>
              <a:t>Waveguide Termination</a:t>
            </a:r>
            <a:r>
              <a:rPr lang="en-US" altLang="en-US" sz="2400" b="1"/>
              <a:t>s: </a:t>
            </a:r>
            <a:r>
              <a:rPr lang="en-US" altLang="en-US" sz="2400"/>
              <a:t>1.13~75.8GHz</a:t>
            </a:r>
            <a:endParaRPr lang="en-US" altLang="en-US" sz="2400"/>
          </a:p>
          <a:p>
            <a:pPr algn="l"/>
            <a:r>
              <a:rPr lang="en-US" altLang="en-US" sz="2400"/>
              <a:t>    WR-1150 ~ WR-10 | 5W ~ 2500W</a:t>
            </a:r>
            <a:endParaRPr lang="en-US" altLang="en-US" sz="2400"/>
          </a:p>
          <a:p>
            <a:pPr algn="l"/>
            <a:r>
              <a:rPr lang="en-US" altLang="zh-CN" sz="2400"/>
              <a:t>    	</a:t>
            </a:r>
            <a:endParaRPr lang="en-US" altLang="zh-CN" sz="2400"/>
          </a:p>
        </p:txBody>
      </p:sp>
      <p:grpSp>
        <p:nvGrpSpPr>
          <p:cNvPr id="14" name="组合 13"/>
          <p:cNvGrpSpPr/>
          <p:nvPr/>
        </p:nvGrpSpPr>
        <p:grpSpPr>
          <a:xfrm>
            <a:off x="8238490" y="1223645"/>
            <a:ext cx="3293745" cy="2522220"/>
            <a:chOff x="11219" y="2649"/>
            <a:chExt cx="6318" cy="4838"/>
          </a:xfrm>
        </p:grpSpPr>
        <p:sp>
          <p:nvSpPr>
            <p:cNvPr id="6" name="圆角矩形 5"/>
            <p:cNvSpPr/>
            <p:nvPr/>
          </p:nvSpPr>
          <p:spPr>
            <a:xfrm>
              <a:off x="11219" y="2649"/>
              <a:ext cx="6318" cy="418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8" name="组合 5"/>
            <p:cNvGrpSpPr/>
            <p:nvPr/>
          </p:nvGrpSpPr>
          <p:grpSpPr>
            <a:xfrm>
              <a:off x="11431" y="6585"/>
              <a:ext cx="5895" cy="902"/>
              <a:chOff x="4010" y="4658"/>
              <a:chExt cx="3130" cy="1695"/>
            </a:xfrm>
          </p:grpSpPr>
          <p:sp>
            <p:nvSpPr>
              <p:cNvPr id="9" name="圆角矩形 8"/>
              <p:cNvSpPr/>
              <p:nvPr/>
            </p:nvSpPr>
            <p:spPr>
              <a:xfrm>
                <a:off x="4010" y="4658"/>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文本框 11"/>
              <p:cNvSpPr txBox="1"/>
              <p:nvPr/>
            </p:nvSpPr>
            <p:spPr>
              <a:xfrm>
                <a:off x="4010" y="4857"/>
                <a:ext cx="3130" cy="1437"/>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QCT18K1 (18GHz, 100W)</a:t>
                </a:r>
                <a:endParaRPr lang="en-US" altLang="zh-CN" sz="2000">
                  <a:latin typeface="Arial" panose="020B0604020202020204" pitchFamily="34" charset="0"/>
                  <a:ea typeface="方正书宋_GBK" panose="02000000000000000000" charset="-122"/>
                </a:endParaRPr>
              </a:p>
            </p:txBody>
          </p:sp>
        </p:grpSp>
        <p:pic>
          <p:nvPicPr>
            <p:cNvPr id="5" name="图片 4" descr="/home/qwv/Desktop/图片/QCT18K1.pngQCT18K1"/>
            <p:cNvPicPr>
              <a:picLocks noChangeAspect="1"/>
            </p:cNvPicPr>
            <p:nvPr/>
          </p:nvPicPr>
          <p:blipFill>
            <a:blip r:embed="rId1"/>
            <a:srcRect/>
            <a:stretch>
              <a:fillRect/>
            </a:stretch>
          </p:blipFill>
          <p:spPr>
            <a:xfrm>
              <a:off x="11732" y="2897"/>
              <a:ext cx="4782" cy="3692"/>
            </a:xfrm>
            <a:prstGeom prst="rect">
              <a:avLst/>
            </a:prstGeom>
          </p:spPr>
        </p:pic>
      </p:grpSp>
      <p:grpSp>
        <p:nvGrpSpPr>
          <p:cNvPr id="16" name="组合 15"/>
          <p:cNvGrpSpPr/>
          <p:nvPr/>
        </p:nvGrpSpPr>
        <p:grpSpPr>
          <a:xfrm>
            <a:off x="8179435" y="4315460"/>
            <a:ext cx="3566160" cy="2342515"/>
            <a:chOff x="12881" y="6796"/>
            <a:chExt cx="5616" cy="3689"/>
          </a:xfrm>
        </p:grpSpPr>
        <p:sp>
          <p:nvSpPr>
            <p:cNvPr id="3" name="圆角矩形 2"/>
            <p:cNvSpPr/>
            <p:nvPr/>
          </p:nvSpPr>
          <p:spPr>
            <a:xfrm>
              <a:off x="12881" y="6796"/>
              <a:ext cx="5615" cy="328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7" name="组合 5"/>
            <p:cNvGrpSpPr/>
            <p:nvPr/>
          </p:nvGrpSpPr>
          <p:grpSpPr>
            <a:xfrm>
              <a:off x="13343" y="9775"/>
              <a:ext cx="5154" cy="711"/>
              <a:chOff x="4010" y="4658"/>
              <a:chExt cx="3130" cy="1707"/>
            </a:xfrm>
          </p:grpSpPr>
          <p:sp>
            <p:nvSpPr>
              <p:cNvPr id="11" name="圆角矩形 10"/>
              <p:cNvSpPr/>
              <p:nvPr/>
            </p:nvSpPr>
            <p:spPr>
              <a:xfrm>
                <a:off x="4010" y="4658"/>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文本框 11"/>
              <p:cNvSpPr txBox="1"/>
              <p:nvPr/>
            </p:nvSpPr>
            <p:spPr>
              <a:xfrm>
                <a:off x="4010" y="4857"/>
                <a:ext cx="3130" cy="1508"/>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QWT3440 (WR34, 40W)</a:t>
                </a:r>
                <a:endParaRPr lang="en-US" altLang="zh-CN" sz="2000">
                  <a:latin typeface="Arial" panose="020B0604020202020204" pitchFamily="34" charset="0"/>
                  <a:ea typeface="方正书宋_GBK" panose="02000000000000000000" charset="-122"/>
                </a:endParaRPr>
              </a:p>
            </p:txBody>
          </p:sp>
        </p:grpSp>
        <p:pic>
          <p:nvPicPr>
            <p:cNvPr id="15" name="图片 14" descr="lALPJxRxRPjlefLNAkTNA9w_988_580"/>
            <p:cNvPicPr>
              <a:picLocks noChangeAspect="1"/>
            </p:cNvPicPr>
            <p:nvPr/>
          </p:nvPicPr>
          <p:blipFill>
            <a:blip r:embed="rId2"/>
            <a:stretch>
              <a:fillRect/>
            </a:stretch>
          </p:blipFill>
          <p:spPr>
            <a:xfrm>
              <a:off x="13148" y="6796"/>
              <a:ext cx="5082" cy="298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par>
                                <p:cTn id="8" presetID="21" presetClass="entr" presetSubtype="1" fill="hold" nodeType="withEffect">
                                  <p:stCondLst>
                                    <p:cond delay="0"/>
                                  </p:stCondLst>
                                  <p:childTnLst>
                                    <p:set>
                                      <p:cBhvr>
                                        <p:cTn id="9" dur="1000" fill="hold">
                                          <p:stCondLst>
                                            <p:cond delay="0"/>
                                          </p:stCondLst>
                                        </p:cTn>
                                        <p:tgtEl>
                                          <p:spTgt spid="16"/>
                                        </p:tgtEl>
                                        <p:attrNameLst>
                                          <p:attrName>style.visibility</p:attrName>
                                        </p:attrNameLst>
                                      </p:cBhvr>
                                      <p:to>
                                        <p:strVal val="visible"/>
                                      </p:to>
                                    </p:set>
                                    <p:animEffect transition="in" filter="wheel(1)">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2769" name="标题 1"/>
          <p:cNvSpPr>
            <a:spLocks noGrp="1"/>
          </p:cNvSpPr>
          <p:nvPr>
            <p:ph type="title"/>
          </p:nvPr>
        </p:nvSpPr>
        <p:spPr>
          <a:xfrm>
            <a:off x="6099175" y="0"/>
            <a:ext cx="6088063" cy="889000"/>
          </a:xfrm>
        </p:spPr>
        <p:txBody>
          <a:bodyPr anchor="ctr"/>
          <a:p>
            <a:pPr fontAlgn="base"/>
            <a:r>
              <a:rPr lang="zh-CN" altLang="zh-CN" sz="4000" strike="noStrike" noProof="1">
                <a:effectLst>
                  <a:outerShdw blurRad="38100" dist="25400" dir="5400000" algn="ctr" rotWithShape="0">
                    <a:srgbClr val="6E747A">
                      <a:alpha val="43000"/>
                    </a:srgbClr>
                  </a:outerShdw>
                </a:effectLst>
                <a:sym typeface="方正书宋_GBK" panose="02000000000000000000" charset="-122"/>
              </a:rPr>
              <a:t>Switches</a:t>
            </a:r>
            <a:endParaRPr lang="zh-CN" altLang="zh-CN" sz="4000" strike="noStrike" noProof="1">
              <a:effectLst>
                <a:outerShdw blurRad="38100" dist="25400" dir="5400000" algn="ctr" rotWithShape="0">
                  <a:srgbClr val="6E747A">
                    <a:alpha val="43000"/>
                  </a:srgbClr>
                </a:outerShdw>
              </a:effectLst>
              <a:sym typeface="方正书宋_GBK" panose="02000000000000000000" charset="-122"/>
            </a:endParaRPr>
          </a:p>
        </p:txBody>
      </p:sp>
      <p:sp>
        <p:nvSpPr>
          <p:cNvPr id="7" name="文本框 6"/>
          <p:cNvSpPr txBox="1"/>
          <p:nvPr/>
        </p:nvSpPr>
        <p:spPr>
          <a:xfrm>
            <a:off x="271780" y="1291590"/>
            <a:ext cx="8375015" cy="3784600"/>
          </a:xfrm>
          <a:prstGeom prst="rect">
            <a:avLst/>
          </a:prstGeom>
          <a:noFill/>
        </p:spPr>
        <p:txBody>
          <a:bodyPr wrap="none" rtlCol="0">
            <a:spAutoFit/>
          </a:bodyPr>
          <a:p>
            <a:pPr marL="342900" indent="-342900" algn="l">
              <a:buFont typeface="Arial" panose="020B0604020202020204" pitchFamily="34" charset="0"/>
              <a:buChar char="•"/>
            </a:pPr>
            <a:r>
              <a:rPr lang="en-US" altLang="zh-CN" sz="2400" b="1">
                <a:latin typeface="+mn-lt"/>
                <a:cs typeface="+mn-lt"/>
              </a:rPr>
              <a:t>Pin Diode Switches</a:t>
            </a:r>
            <a:r>
              <a:rPr lang="en-US" altLang="zh-CN" sz="2400">
                <a:latin typeface="+mn-lt"/>
                <a:cs typeface="+mn-lt"/>
              </a:rPr>
              <a:t>: </a:t>
            </a:r>
            <a:endParaRPr lang="en-US" altLang="zh-CN" sz="2400">
              <a:latin typeface="+mn-lt"/>
              <a:cs typeface="+mn-lt"/>
            </a:endParaRPr>
          </a:p>
          <a:p>
            <a:pPr algn="l">
              <a:buFont typeface="Arial" panose="020B0604020202020204" pitchFamily="34" charset="0"/>
            </a:pPr>
            <a:r>
              <a:rPr lang="en-US" altLang="zh-CN" sz="2400">
                <a:latin typeface="+mn-lt"/>
                <a:cs typeface="+mn-lt"/>
              </a:rPr>
              <a:t>    40GHz | 50nS Switching Time | Customization Available</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b="1">
                <a:latin typeface="+mn-lt"/>
                <a:cs typeface="+mn-lt"/>
              </a:rPr>
              <a:t>Coaxial Switches</a:t>
            </a:r>
            <a:r>
              <a:rPr lang="en-US" altLang="zh-CN" sz="2400">
                <a:latin typeface="+mn-lt"/>
                <a:cs typeface="+mn-lt"/>
              </a:rPr>
              <a:t>: </a:t>
            </a:r>
            <a:endParaRPr lang="en-US" altLang="zh-CN" sz="2400">
              <a:latin typeface="+mn-lt"/>
              <a:cs typeface="+mn-lt"/>
            </a:endParaRPr>
          </a:p>
          <a:p>
            <a:pPr algn="l">
              <a:buFont typeface="Arial" panose="020B0604020202020204" pitchFamily="34" charset="0"/>
            </a:pPr>
            <a:r>
              <a:rPr lang="en-US" altLang="zh-CN" sz="2400">
                <a:latin typeface="+mn-lt"/>
                <a:cs typeface="+mn-lt"/>
              </a:rPr>
              <a:t>    110GHz | SPDT-SP12T, DPDT, 2P3T | SP8T@40GHz</a:t>
            </a:r>
            <a:endParaRPr lang="en-US" altLang="zh-CN" sz="2400">
              <a:latin typeface="+mn-lt"/>
              <a:cs typeface="+mn-lt"/>
            </a:endParaRPr>
          </a:p>
          <a:p>
            <a:pPr algn="l">
              <a:buFont typeface="Arial" panose="020B0604020202020204" pitchFamily="34" charset="0"/>
            </a:pPr>
            <a:r>
              <a:rPr lang="en-US" altLang="zh-CN" sz="2400">
                <a:latin typeface="+mn-lt"/>
                <a:cs typeface="+mn-lt"/>
              </a:rPr>
              <a:t>    Extended Temperature: -45~+85 deg.</a:t>
            </a:r>
            <a:endParaRPr lang="en-US" altLang="zh-CN" sz="2400">
              <a:latin typeface="+mn-lt"/>
              <a:cs typeface="+mn-lt"/>
            </a:endParaRPr>
          </a:p>
          <a:p>
            <a:pPr algn="l">
              <a:buFont typeface="Arial" panose="020B0604020202020204" pitchFamily="34" charset="0"/>
            </a:pPr>
            <a:endParaRPr lang="en-US" altLang="zh-CN" sz="2400">
              <a:latin typeface="+mn-lt"/>
              <a:cs typeface="+mn-lt"/>
            </a:endParaRPr>
          </a:p>
          <a:p>
            <a:pPr marL="342900" indent="-342900" algn="l">
              <a:buFont typeface="Arial" panose="020B0604020202020204" pitchFamily="34" charset="0"/>
              <a:buChar char="•"/>
            </a:pPr>
            <a:r>
              <a:rPr lang="en-US" altLang="zh-CN" sz="2400" b="1">
                <a:latin typeface="+mn-lt"/>
                <a:cs typeface="+mn-lt"/>
              </a:rPr>
              <a:t>Waveguide Switches</a:t>
            </a:r>
            <a:r>
              <a:rPr lang="en-US" altLang="zh-CN" sz="2400">
                <a:latin typeface="+mn-lt"/>
                <a:cs typeface="+mn-lt"/>
              </a:rPr>
              <a:t>: 3.95~110GHz, WR-187 ~ WR-10</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b="1">
                <a:latin typeface="+mn-lt"/>
                <a:cs typeface="+mn-lt"/>
              </a:rPr>
              <a:t>Surface Mount Relay Switches</a:t>
            </a:r>
            <a:r>
              <a:rPr lang="en-US" altLang="zh-CN" sz="2400">
                <a:latin typeface="+mn-lt"/>
                <a:cs typeface="+mn-lt"/>
              </a:rPr>
              <a:t>: DC~18GHz, Small Size.</a:t>
            </a:r>
            <a:endParaRPr lang="en-US" altLang="zh-CN" sz="2400">
              <a:latin typeface="+mn-lt"/>
              <a:cs typeface="+mn-lt"/>
            </a:endParaRPr>
          </a:p>
        </p:txBody>
      </p:sp>
      <p:sp>
        <p:nvSpPr>
          <p:cNvPr id="6" name="五边形 5"/>
          <p:cNvSpPr/>
          <p:nvPr/>
        </p:nvSpPr>
        <p:spPr>
          <a:xfrm>
            <a:off x="-9525" y="5714365"/>
            <a:ext cx="30744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Coaxial Switches</a:t>
            </a:r>
            <a:endParaRPr lang="en-US" altLang="zh-CN" sz="2400" b="1" strike="noStrike" noProof="1">
              <a:ln w="10160">
                <a:solidFill>
                  <a:schemeClr val="accent5"/>
                </a:solidFill>
                <a:prstDash val="solid"/>
              </a:ln>
              <a:solidFill>
                <a:srgbClr val="FFFFFF"/>
              </a:solidFill>
              <a:effectLst/>
              <a:sym typeface="+mn-ea"/>
            </a:endParaRPr>
          </a:p>
        </p:txBody>
      </p:sp>
      <p:grpSp>
        <p:nvGrpSpPr>
          <p:cNvPr id="11" name="组合 10"/>
          <p:cNvGrpSpPr/>
          <p:nvPr/>
        </p:nvGrpSpPr>
        <p:grpSpPr>
          <a:xfrm>
            <a:off x="9006205" y="1155065"/>
            <a:ext cx="2719070" cy="2501900"/>
            <a:chOff x="14200" y="1819"/>
            <a:chExt cx="4282" cy="3940"/>
          </a:xfrm>
        </p:grpSpPr>
        <p:pic>
          <p:nvPicPr>
            <p:cNvPr id="2" name="图片 1" descr="QMS2E-6-0E0-1-2"/>
            <p:cNvPicPr>
              <a:picLocks noChangeAspect="1"/>
            </p:cNvPicPr>
            <p:nvPr/>
          </p:nvPicPr>
          <p:blipFill>
            <a:blip r:embed="rId1"/>
            <a:stretch>
              <a:fillRect/>
            </a:stretch>
          </p:blipFill>
          <p:spPr>
            <a:xfrm>
              <a:off x="14391" y="2034"/>
              <a:ext cx="3902" cy="3510"/>
            </a:xfrm>
            <a:prstGeom prst="rect">
              <a:avLst/>
            </a:prstGeom>
          </p:spPr>
        </p:pic>
        <p:sp>
          <p:nvSpPr>
            <p:cNvPr id="3" name="圆角矩形 2"/>
            <p:cNvSpPr/>
            <p:nvPr/>
          </p:nvSpPr>
          <p:spPr>
            <a:xfrm>
              <a:off x="14200" y="1819"/>
              <a:ext cx="4283" cy="394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grpSp>
        <p:nvGrpSpPr>
          <p:cNvPr id="12" name="组合 11"/>
          <p:cNvGrpSpPr/>
          <p:nvPr/>
        </p:nvGrpSpPr>
        <p:grpSpPr>
          <a:xfrm>
            <a:off x="9408795" y="3958590"/>
            <a:ext cx="2458720" cy="2775585"/>
            <a:chOff x="14834" y="6234"/>
            <a:chExt cx="3872" cy="4371"/>
          </a:xfrm>
        </p:grpSpPr>
        <p:sp>
          <p:nvSpPr>
            <p:cNvPr id="9" name="圆角矩形 8"/>
            <p:cNvSpPr/>
            <p:nvPr/>
          </p:nvSpPr>
          <p:spPr>
            <a:xfrm>
              <a:off x="14834" y="6234"/>
              <a:ext cx="3872" cy="4371"/>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10" name="图片 9" descr="11"/>
            <p:cNvPicPr>
              <a:picLocks noChangeAspect="1"/>
            </p:cNvPicPr>
            <p:nvPr/>
          </p:nvPicPr>
          <p:blipFill>
            <a:blip r:embed="rId2"/>
            <a:stretch>
              <a:fillRect/>
            </a:stretch>
          </p:blipFill>
          <p:spPr>
            <a:xfrm>
              <a:off x="15401" y="6405"/>
              <a:ext cx="2892" cy="42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par>
                                <p:cTn id="8" presetID="21" presetClass="entr" presetSubtype="1" fill="hold" nodeType="withEffect">
                                  <p:stCondLst>
                                    <p:cond delay="0"/>
                                  </p:stCondLst>
                                  <p:childTnLst>
                                    <p:set>
                                      <p:cBhvr>
                                        <p:cTn id="9" dur="1000" fill="hold">
                                          <p:stCondLst>
                                            <p:cond delay="0"/>
                                          </p:stCondLst>
                                        </p:cTn>
                                        <p:tgtEl>
                                          <p:spTgt spid="12"/>
                                        </p:tgtEl>
                                        <p:attrNameLst>
                                          <p:attrName>style.visibility</p:attrName>
                                        </p:attrNameLst>
                                      </p:cBhvr>
                                      <p:to>
                                        <p:strVal val="visible"/>
                                      </p:to>
                                    </p:set>
                                    <p:animEffect transition="in" filter="wheel(1)">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10594" name="标题 1"/>
          <p:cNvSpPr>
            <a:spLocks noGrp="1"/>
          </p:cNvSpPr>
          <p:nvPr>
            <p:ph type="title"/>
          </p:nvPr>
        </p:nvSpPr>
        <p:spPr>
          <a:xfrm>
            <a:off x="3948113" y="-9525"/>
            <a:ext cx="8243887" cy="993775"/>
          </a:xfrm>
        </p:spPr>
        <p:txBody>
          <a:bodyPr anchor="ctr" anchorCtr="0"/>
          <a:p>
            <a:r>
              <a:rPr lang="zh-CN" altLang="zh-CN" sz="4000"/>
              <a:t>Power Dividers / Combiners</a:t>
            </a:r>
            <a:endParaRPr lang="zh-CN" altLang="zh-CN" sz="4000"/>
          </a:p>
        </p:txBody>
      </p:sp>
      <p:pic>
        <p:nvPicPr>
          <p:cNvPr id="110596" name="图片 1" descr="QPD4-2000-8000"/>
          <p:cNvPicPr>
            <a:picLocks noChangeAspect="1"/>
          </p:cNvPicPr>
          <p:nvPr/>
        </p:nvPicPr>
        <p:blipFill>
          <a:blip r:embed="rId1"/>
          <a:stretch>
            <a:fillRect/>
          </a:stretch>
        </p:blipFill>
        <p:spPr>
          <a:xfrm>
            <a:off x="8239125" y="1527175"/>
            <a:ext cx="3012440" cy="2769235"/>
          </a:xfrm>
          <a:prstGeom prst="rect">
            <a:avLst/>
          </a:prstGeom>
          <a:noFill/>
          <a:ln w="9525">
            <a:noFill/>
          </a:ln>
        </p:spPr>
      </p:pic>
      <p:sp>
        <p:nvSpPr>
          <p:cNvPr id="4" name="文本框 3"/>
          <p:cNvSpPr txBox="1"/>
          <p:nvPr/>
        </p:nvSpPr>
        <p:spPr>
          <a:xfrm>
            <a:off x="763270" y="1127760"/>
            <a:ext cx="6449060" cy="4892675"/>
          </a:xfrm>
          <a:prstGeom prst="rect">
            <a:avLst/>
          </a:prstGeom>
          <a:noFill/>
        </p:spPr>
        <p:txBody>
          <a:bodyPr wrap="square" rtlCol="0">
            <a:spAutoFit/>
          </a:bodyPr>
          <a:p>
            <a:pPr marL="342900" indent="-342900" algn="l">
              <a:buFont typeface="Arial" panose="020B0604020202020204" pitchFamily="34" charset="0"/>
              <a:buChar char="•"/>
            </a:pPr>
            <a:r>
              <a:rPr lang="en-US" altLang="zh-CN" sz="2400" u="sng"/>
              <a:t>Frequency</a:t>
            </a:r>
            <a:r>
              <a:rPr lang="en-US" altLang="zh-CN" sz="2400"/>
              <a:t>: DC~110GHz</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u="sng"/>
              <a:t>Path</a:t>
            </a:r>
            <a:r>
              <a:rPr lang="en-US" altLang="zh-CN" sz="2400"/>
              <a:t>: 2~32 ways</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u="sng"/>
              <a:t>Isolation</a:t>
            </a:r>
            <a:r>
              <a:rPr lang="en-US" altLang="zh-CN" sz="2400"/>
              <a:t>: 16~25 dB</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u="sng"/>
              <a:t>Power</a:t>
            </a:r>
            <a:r>
              <a:rPr lang="en-US" altLang="zh-CN" sz="2400"/>
              <a:t> up to 10KW</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u="sng"/>
              <a:t>Amplitude Balance</a:t>
            </a:r>
            <a:r>
              <a:rPr lang="en-US" altLang="zh-CN" sz="2400"/>
              <a:t>: ±0.2dB~±1dB</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u="sng"/>
              <a:t>Phase Balance:</a:t>
            </a:r>
            <a:r>
              <a:rPr lang="en-US" altLang="zh-CN" sz="2400"/>
              <a:t> </a:t>
            </a:r>
            <a:r>
              <a:rPr lang="en-US" altLang="zh-CN" sz="2400">
                <a:sym typeface="+mn-ea"/>
              </a:rPr>
              <a:t>±2</a:t>
            </a:r>
            <a:r>
              <a:rPr lang="zh-CN" altLang="en-US" sz="2400">
                <a:sym typeface="+mn-ea"/>
              </a:rPr>
              <a:t>°</a:t>
            </a:r>
            <a:r>
              <a:rPr lang="en-US" altLang="zh-CN" sz="2400">
                <a:sym typeface="+mn-ea"/>
              </a:rPr>
              <a:t>~±8d</a:t>
            </a:r>
            <a:r>
              <a:rPr lang="zh-CN" altLang="en-US" sz="2400">
                <a:sym typeface="+mn-ea"/>
              </a:rPr>
              <a:t>°</a:t>
            </a:r>
            <a:endParaRPr lang="en-US" altLang="zh-CN" sz="2400"/>
          </a:p>
          <a:p>
            <a:pPr algn="l">
              <a:buFont typeface="Arial" panose="020B0604020202020204" pitchFamily="34" charset="0"/>
            </a:pPr>
            <a:endParaRPr lang="en-US" altLang="zh-CN" sz="2400"/>
          </a:p>
          <a:p>
            <a:pPr algn="l">
              <a:buFont typeface="Arial" panose="020B0604020202020204" pitchFamily="34" charset="0"/>
            </a:pPr>
            <a:endParaRPr lang="en-US" altLang="zh-CN" sz="2400"/>
          </a:p>
        </p:txBody>
      </p:sp>
      <p:sp>
        <p:nvSpPr>
          <p:cNvPr id="8" name="五边形 7"/>
          <p:cNvSpPr/>
          <p:nvPr/>
        </p:nvSpPr>
        <p:spPr>
          <a:xfrm>
            <a:off x="-9525" y="5714365"/>
            <a:ext cx="4312285"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Power Divider/ Combiner</a:t>
            </a:r>
            <a:endParaRPr lang="en-US" altLang="zh-CN" sz="2400" b="1" strike="noStrike" noProof="1">
              <a:ln w="10160">
                <a:solidFill>
                  <a:schemeClr val="accent5"/>
                </a:solidFill>
                <a:prstDash val="solid"/>
              </a:ln>
              <a:solidFill>
                <a:srgbClr val="FFFFFF"/>
              </a:solidFill>
              <a:effectLst/>
              <a:sym typeface="+mn-ea"/>
            </a:endParaRPr>
          </a:p>
        </p:txBody>
      </p:sp>
      <p:sp>
        <p:nvSpPr>
          <p:cNvPr id="3" name="圆角矩形 2"/>
          <p:cNvSpPr/>
          <p:nvPr/>
        </p:nvSpPr>
        <p:spPr>
          <a:xfrm>
            <a:off x="7891780" y="1600835"/>
            <a:ext cx="3537585" cy="287972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10596"/>
                                        </p:tgtEl>
                                        <p:attrNameLst>
                                          <p:attrName>style.visibility</p:attrName>
                                        </p:attrNameLst>
                                      </p:cBhvr>
                                      <p:to>
                                        <p:strVal val="visible"/>
                                      </p:to>
                                    </p:set>
                                    <p:animEffect transition="in" filter="wheel(1)">
                                      <p:cBhvr>
                                        <p:cTn id="7" dur="1000"/>
                                        <p:tgtEl>
                                          <p:spTgt spid="110596"/>
                                        </p:tgtEl>
                                      </p:cBhvr>
                                    </p:animEffect>
                                  </p:childTnLst>
                                </p:cTn>
                              </p:par>
                              <p:par>
                                <p:cTn id="8" presetID="21" presetClass="entr" presetSubtype="1" fill="hold" grpId="0" nodeType="withEffect">
                                  <p:stCondLst>
                                    <p:cond delay="0"/>
                                  </p:stCondLst>
                                  <p:childTnLst>
                                    <p:set>
                                      <p:cBhvr>
                                        <p:cTn id="9" dur="1000" fill="hold">
                                          <p:stCondLst>
                                            <p:cond delay="0"/>
                                          </p:stCondLst>
                                        </p:cTn>
                                        <p:tgtEl>
                                          <p:spTgt spid="3"/>
                                        </p:tgtEl>
                                        <p:attrNameLst>
                                          <p:attrName>style.visibility</p:attrName>
                                        </p:attrNameLst>
                                      </p:cBhvr>
                                      <p:to>
                                        <p:strVal val="visible"/>
                                      </p:to>
                                    </p:set>
                                    <p:animEffect transition="in" filter="wheel(1)">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00354" name="标题 1"/>
          <p:cNvSpPr>
            <a:spLocks noGrp="1"/>
          </p:cNvSpPr>
          <p:nvPr>
            <p:ph type="title"/>
          </p:nvPr>
        </p:nvSpPr>
        <p:spPr>
          <a:xfrm>
            <a:off x="6096000" y="-19050"/>
            <a:ext cx="6069013" cy="993775"/>
          </a:xfrm>
        </p:spPr>
        <p:txBody>
          <a:bodyPr anchor="ctr" anchorCtr="0"/>
          <a:p>
            <a:r>
              <a:rPr lang="zh-CN" altLang="zh-CN" sz="4000"/>
              <a:t>Amplifiers</a:t>
            </a:r>
            <a:endParaRPr lang="zh-CN" altLang="zh-CN" sz="4000"/>
          </a:p>
        </p:txBody>
      </p:sp>
      <p:sp>
        <p:nvSpPr>
          <p:cNvPr id="5" name="五边形 4"/>
          <p:cNvSpPr/>
          <p:nvPr/>
        </p:nvSpPr>
        <p:spPr>
          <a:xfrm>
            <a:off x="-9525" y="5714365"/>
            <a:ext cx="43128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Power Amplifier &amp; LNA</a:t>
            </a:r>
            <a:endParaRPr lang="en-US" altLang="zh-CN" sz="2400" b="1" strike="noStrike" noProof="1">
              <a:ln w="10160">
                <a:solidFill>
                  <a:schemeClr val="accent5"/>
                </a:solidFill>
                <a:prstDash val="solid"/>
              </a:ln>
              <a:solidFill>
                <a:srgbClr val="FFFFFF"/>
              </a:solidFill>
              <a:effectLst/>
              <a:sym typeface="+mn-ea"/>
            </a:endParaRPr>
          </a:p>
        </p:txBody>
      </p:sp>
      <p:sp>
        <p:nvSpPr>
          <p:cNvPr id="81923" name="内容占位符 2"/>
          <p:cNvSpPr>
            <a:spLocks noGrp="1"/>
          </p:cNvSpPr>
          <p:nvPr/>
        </p:nvSpPr>
        <p:spPr>
          <a:xfrm>
            <a:off x="819150" y="1801495"/>
            <a:ext cx="5400040" cy="2578100"/>
          </a:xfrm>
          <a:prstGeom prst="rect">
            <a:avLst/>
          </a:prstGeom>
          <a:noFill/>
          <a:ln w="9525">
            <a:noFill/>
          </a:ln>
        </p:spPr>
        <p:txBody>
          <a:bodyPr anchor="t" anchorCtr="0"/>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accent2"/>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accent2"/>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accent2"/>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5pPr>
            <a:lvl6pPr marL="2514600" lvl="5"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6pPr>
            <a:lvl7pPr marL="2971800" lvl="6"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7pPr>
            <a:lvl8pPr marL="3429000" lvl="7"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8pPr>
            <a:lvl9pPr marL="3886200" lvl="8"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9pPr>
          </a:lstStyle>
          <a:p>
            <a:pPr>
              <a:buFont typeface="Arial" panose="020B0604020202020204" pitchFamily="34" charset="0"/>
              <a:buChar char="•"/>
            </a:pPr>
            <a:r>
              <a:rPr lang="en-US" altLang="zh-CN" sz="2400" u="sng">
                <a:solidFill>
                  <a:schemeClr val="bg2"/>
                </a:solidFill>
                <a:sym typeface="方正书宋_GBK" panose="02000000000000000000" charset="-122"/>
              </a:rPr>
              <a:t>Freq.</a:t>
            </a:r>
            <a:r>
              <a:rPr lang="en-US" altLang="zh-CN" sz="2400">
                <a:solidFill>
                  <a:schemeClr val="bg2"/>
                </a:solidFill>
                <a:sym typeface="方正书宋_GBK" panose="02000000000000000000" charset="-122"/>
              </a:rPr>
              <a:t> 4KHz to 260</a:t>
            </a:r>
            <a:r>
              <a:rPr lang="en-US" altLang="zh-CN" sz="2400">
                <a:solidFill>
                  <a:schemeClr val="bg2"/>
                </a:solidFill>
              </a:rPr>
              <a:t>GHz</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Power</a:t>
            </a:r>
            <a:r>
              <a:rPr lang="en-US" altLang="zh-CN" sz="2400">
                <a:solidFill>
                  <a:schemeClr val="bg2"/>
                </a:solidFill>
              </a:rPr>
              <a:t> up to 2000W</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sym typeface="+mn-ea"/>
              </a:rPr>
              <a:t>Noise figure</a:t>
            </a:r>
            <a:r>
              <a:rPr lang="en-US" altLang="zh-CN" sz="2400">
                <a:solidFill>
                  <a:schemeClr val="bg2"/>
                </a:solidFill>
                <a:sym typeface="+mn-ea"/>
              </a:rPr>
              <a:t>: down to 0.5dB</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Module &amp; System available</a:t>
            </a:r>
            <a:r>
              <a:rPr lang="en-US" altLang="zh-CN" sz="2400" b="1">
                <a:solidFill>
                  <a:schemeClr val="bg2"/>
                </a:solidFill>
              </a:rPr>
              <a:t> </a:t>
            </a:r>
            <a:endParaRPr lang="en-US" altLang="zh-CN" sz="2400" b="1">
              <a:solidFill>
                <a:schemeClr val="bg2"/>
              </a:solidFill>
            </a:endParaRPr>
          </a:p>
        </p:txBody>
      </p:sp>
      <p:grpSp>
        <p:nvGrpSpPr>
          <p:cNvPr id="20" name="组合 19"/>
          <p:cNvGrpSpPr/>
          <p:nvPr/>
        </p:nvGrpSpPr>
        <p:grpSpPr>
          <a:xfrm>
            <a:off x="7712075" y="1097915"/>
            <a:ext cx="3782060" cy="5561330"/>
            <a:chOff x="12145" y="1729"/>
            <a:chExt cx="5956" cy="8758"/>
          </a:xfrm>
        </p:grpSpPr>
        <p:grpSp>
          <p:nvGrpSpPr>
            <p:cNvPr id="19" name="组合 18"/>
            <p:cNvGrpSpPr/>
            <p:nvPr/>
          </p:nvGrpSpPr>
          <p:grpSpPr>
            <a:xfrm>
              <a:off x="12337" y="1729"/>
              <a:ext cx="5742" cy="4370"/>
              <a:chOff x="12941" y="1712"/>
              <a:chExt cx="5742" cy="4370"/>
            </a:xfrm>
          </p:grpSpPr>
          <p:pic>
            <p:nvPicPr>
              <p:cNvPr id="3" name="图片 2"/>
              <p:cNvPicPr>
                <a:picLocks noChangeAspect="1"/>
              </p:cNvPicPr>
              <p:nvPr/>
            </p:nvPicPr>
            <p:blipFill>
              <a:blip r:embed="rId1"/>
              <a:stretch>
                <a:fillRect/>
              </a:stretch>
            </p:blipFill>
            <p:spPr>
              <a:xfrm>
                <a:off x="13370" y="1757"/>
                <a:ext cx="4899" cy="3713"/>
              </a:xfrm>
              <a:prstGeom prst="rect">
                <a:avLst/>
              </a:prstGeom>
            </p:spPr>
          </p:pic>
          <p:grpSp>
            <p:nvGrpSpPr>
              <p:cNvPr id="4" name="组合 3"/>
              <p:cNvGrpSpPr/>
              <p:nvPr/>
            </p:nvGrpSpPr>
            <p:grpSpPr>
              <a:xfrm>
                <a:off x="12941" y="1712"/>
                <a:ext cx="5742" cy="4371"/>
                <a:chOff x="11045" y="2592"/>
                <a:chExt cx="7040" cy="5101"/>
              </a:xfrm>
            </p:grpSpPr>
            <p:sp>
              <p:nvSpPr>
                <p:cNvPr id="7" name="圆角矩形 6"/>
                <p:cNvSpPr/>
                <p:nvPr/>
              </p:nvSpPr>
              <p:spPr>
                <a:xfrm>
                  <a:off x="11045" y="2592"/>
                  <a:ext cx="7040" cy="443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34" name="组合 5"/>
                <p:cNvGrpSpPr/>
                <p:nvPr/>
              </p:nvGrpSpPr>
              <p:grpSpPr>
                <a:xfrm>
                  <a:off x="11045" y="6791"/>
                  <a:ext cx="7038" cy="902"/>
                  <a:chOff x="4010" y="4126"/>
                  <a:chExt cx="3129" cy="1695"/>
                </a:xfrm>
              </p:grpSpPr>
              <p:sp>
                <p:nvSpPr>
                  <p:cNvPr id="35" name="圆角矩形 34"/>
                  <p:cNvSpPr/>
                  <p:nvPr/>
                </p:nvSpPr>
                <p:spPr>
                  <a:xfrm>
                    <a:off x="4010" y="4126"/>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0982" name="文本框 11"/>
                  <p:cNvSpPr txBox="1"/>
                  <p:nvPr/>
                </p:nvSpPr>
                <p:spPr>
                  <a:xfrm>
                    <a:off x="4082" y="4332"/>
                    <a:ext cx="2994" cy="1377"/>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 PA Module</a:t>
                    </a:r>
                    <a:endParaRPr lang="en-US" altLang="zh-CN" sz="2000">
                      <a:latin typeface="Arial" panose="020B0604020202020204" pitchFamily="34" charset="0"/>
                      <a:ea typeface="方正书宋_GBK" panose="02000000000000000000" charset="-122"/>
                    </a:endParaRPr>
                  </a:p>
                </p:txBody>
              </p:sp>
            </p:grpSp>
          </p:grpSp>
        </p:grpSp>
        <p:grpSp>
          <p:nvGrpSpPr>
            <p:cNvPr id="12" name="组合 11"/>
            <p:cNvGrpSpPr/>
            <p:nvPr/>
          </p:nvGrpSpPr>
          <p:grpSpPr>
            <a:xfrm>
              <a:off x="12145" y="6459"/>
              <a:ext cx="5956" cy="4028"/>
              <a:chOff x="11607" y="5608"/>
              <a:chExt cx="6872" cy="5132"/>
            </a:xfrm>
          </p:grpSpPr>
          <p:pic>
            <p:nvPicPr>
              <p:cNvPr id="6" name="图片 5"/>
              <p:cNvPicPr>
                <a:picLocks noChangeAspect="1"/>
              </p:cNvPicPr>
              <p:nvPr/>
            </p:nvPicPr>
            <p:blipFill>
              <a:blip r:embed="rId2"/>
              <a:stretch>
                <a:fillRect/>
              </a:stretch>
            </p:blipFill>
            <p:spPr>
              <a:xfrm>
                <a:off x="12321" y="6333"/>
                <a:ext cx="5444" cy="2914"/>
              </a:xfrm>
              <a:prstGeom prst="rect">
                <a:avLst/>
              </a:prstGeom>
            </p:spPr>
          </p:pic>
          <p:sp>
            <p:nvSpPr>
              <p:cNvPr id="8" name="圆角矩形 7"/>
              <p:cNvSpPr/>
              <p:nvPr/>
            </p:nvSpPr>
            <p:spPr>
              <a:xfrm>
                <a:off x="11607" y="5608"/>
                <a:ext cx="6872" cy="455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9" name="组合 5"/>
              <p:cNvGrpSpPr/>
              <p:nvPr/>
            </p:nvGrpSpPr>
            <p:grpSpPr>
              <a:xfrm>
                <a:off x="11829" y="9880"/>
                <a:ext cx="6544" cy="860"/>
                <a:chOff x="3891" y="4126"/>
                <a:chExt cx="3368" cy="1952"/>
              </a:xfrm>
            </p:grpSpPr>
            <p:sp>
              <p:nvSpPr>
                <p:cNvPr id="10" name="圆角矩形 9"/>
                <p:cNvSpPr/>
                <p:nvPr/>
              </p:nvSpPr>
              <p:spPr>
                <a:xfrm>
                  <a:off x="4010" y="4126"/>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文本框 11"/>
                <p:cNvSpPr txBox="1"/>
                <p:nvPr/>
              </p:nvSpPr>
              <p:spPr>
                <a:xfrm>
                  <a:off x="3891" y="4262"/>
                  <a:ext cx="3368" cy="1816"/>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LNA Bench Top</a:t>
                  </a:r>
                  <a:endParaRPr lang="en-US" altLang="zh-CN" sz="2000">
                    <a:latin typeface="Arial" panose="020B0604020202020204" pitchFamily="34" charset="0"/>
                    <a:ea typeface="方正书宋_GBK" panose="02000000000000000000" charset="-122"/>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20"/>
                                        </p:tgtEl>
                                        <p:attrNameLst>
                                          <p:attrName>style.visibility</p:attrName>
                                        </p:attrNameLst>
                                      </p:cBhvr>
                                      <p:to>
                                        <p:strVal val="visible"/>
                                      </p:to>
                                    </p:set>
                                    <p:animEffect transition="in" filter="wheel(1)">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1922" name="标题 1"/>
          <p:cNvSpPr>
            <a:spLocks noGrp="1"/>
          </p:cNvSpPr>
          <p:nvPr>
            <p:ph type="title"/>
          </p:nvPr>
        </p:nvSpPr>
        <p:spPr>
          <a:xfrm>
            <a:off x="6096000" y="-23812"/>
            <a:ext cx="6083300" cy="993775"/>
          </a:xfrm>
        </p:spPr>
        <p:txBody>
          <a:bodyPr anchor="ctr" anchorCtr="0"/>
          <a:p>
            <a:r>
              <a:rPr lang="zh-CN" altLang="zh-CN" sz="4000"/>
              <a:t>DC-Blocks</a:t>
            </a:r>
            <a:endParaRPr lang="zh-CN" altLang="zh-CN" sz="4000"/>
          </a:p>
        </p:txBody>
      </p:sp>
      <p:sp>
        <p:nvSpPr>
          <p:cNvPr id="81923" name="内容占位符 2"/>
          <p:cNvSpPr>
            <a:spLocks noGrp="1"/>
          </p:cNvSpPr>
          <p:nvPr>
            <p:ph idx="1"/>
          </p:nvPr>
        </p:nvSpPr>
        <p:spPr>
          <a:xfrm>
            <a:off x="955993" y="1718310"/>
            <a:ext cx="3948112" cy="2578100"/>
          </a:xfrm>
        </p:spPr>
        <p:txBody>
          <a:bodyPr anchor="t" anchorCtr="0"/>
          <a:p>
            <a:pPr>
              <a:buFont typeface="Arial" panose="020B0604020202020204" pitchFamily="34" charset="0"/>
              <a:buChar char="•"/>
            </a:pPr>
            <a:r>
              <a:rPr lang="en-US" altLang="zh-CN" sz="2400" u="sng">
                <a:solidFill>
                  <a:schemeClr val="bg2"/>
                </a:solidFill>
                <a:sym typeface="方正书宋_GBK" panose="02000000000000000000" charset="-122"/>
              </a:rPr>
              <a:t>Freq.</a:t>
            </a:r>
            <a:r>
              <a:rPr lang="en-US" altLang="zh-CN" sz="2400">
                <a:solidFill>
                  <a:schemeClr val="bg2"/>
                </a:solidFill>
                <a:sym typeface="方正书宋_GBK" panose="02000000000000000000" charset="-122"/>
              </a:rPr>
              <a:t> up to </a:t>
            </a:r>
            <a:r>
              <a:rPr lang="en-US" altLang="zh-CN" sz="2400">
                <a:solidFill>
                  <a:schemeClr val="bg2"/>
                </a:solidFill>
              </a:rPr>
              <a:t>67GHz</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Voltage</a:t>
            </a:r>
            <a:r>
              <a:rPr lang="en-US" altLang="zh-CN" sz="2400">
                <a:solidFill>
                  <a:schemeClr val="bg2"/>
                </a:solidFill>
              </a:rPr>
              <a:t> 25V, 50V</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IL</a:t>
            </a:r>
            <a:r>
              <a:rPr lang="en-US" altLang="zh-CN" sz="2400">
                <a:solidFill>
                  <a:schemeClr val="bg2"/>
                </a:solidFill>
              </a:rPr>
              <a:t> &lt;0.4dB @ 67GHz</a:t>
            </a:r>
            <a:endParaRPr lang="en-US" altLang="zh-CN" sz="2400">
              <a:solidFill>
                <a:schemeClr val="bg2"/>
              </a:solidFill>
            </a:endParaRPr>
          </a:p>
        </p:txBody>
      </p:sp>
      <p:pic>
        <p:nvPicPr>
          <p:cNvPr id="81931" name="图片 10" descr="QDB-10-40000-KKF-1"/>
          <p:cNvPicPr>
            <a:picLocks noChangeAspect="1"/>
          </p:cNvPicPr>
          <p:nvPr/>
        </p:nvPicPr>
        <p:blipFill>
          <a:blip r:embed="rId1"/>
          <a:stretch>
            <a:fillRect/>
          </a:stretch>
        </p:blipFill>
        <p:spPr>
          <a:xfrm>
            <a:off x="7331710" y="1932305"/>
            <a:ext cx="3834130" cy="2245360"/>
          </a:xfrm>
          <a:prstGeom prst="rect">
            <a:avLst/>
          </a:prstGeom>
          <a:noFill/>
          <a:ln w="9525">
            <a:noFill/>
          </a:ln>
        </p:spPr>
      </p:pic>
      <p:grpSp>
        <p:nvGrpSpPr>
          <p:cNvPr id="9" name="组合 8"/>
          <p:cNvGrpSpPr/>
          <p:nvPr/>
        </p:nvGrpSpPr>
        <p:grpSpPr>
          <a:xfrm>
            <a:off x="18415" y="5885815"/>
            <a:ext cx="11180445" cy="852805"/>
            <a:chOff x="29" y="9269"/>
            <a:chExt cx="17607" cy="1343"/>
          </a:xfrm>
        </p:grpSpPr>
        <p:sp>
          <p:nvSpPr>
            <p:cNvPr id="4" name="流程图: 库存数据 3"/>
            <p:cNvSpPr/>
            <p:nvPr/>
          </p:nvSpPr>
          <p:spPr>
            <a:xfrm flipH="1">
              <a:off x="3918" y="9292"/>
              <a:ext cx="2508" cy="13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1.85</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mm</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5" name="流程图: 库存数据 4"/>
            <p:cNvSpPr/>
            <p:nvPr/>
          </p:nvSpPr>
          <p:spPr>
            <a:xfrm flipH="1">
              <a:off x="6159" y="9292"/>
              <a:ext cx="2508"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2.4 </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mm</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6" name="流程图: 库存数据 5"/>
            <p:cNvSpPr/>
            <p:nvPr/>
          </p:nvSpPr>
          <p:spPr>
            <a:xfrm flipH="1">
              <a:off x="8400" y="9292"/>
              <a:ext cx="2508"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2.92</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mm</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7" name="流程图: 库存数据 6"/>
            <p:cNvSpPr/>
            <p:nvPr/>
          </p:nvSpPr>
          <p:spPr>
            <a:xfrm flipH="1">
              <a:off x="10641" y="9292"/>
              <a:ext cx="2508" cy="1320"/>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3.5</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mm</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3" name="流程图: 库存数据 2"/>
            <p:cNvSpPr/>
            <p:nvPr/>
          </p:nvSpPr>
          <p:spPr>
            <a:xfrm flipH="1">
              <a:off x="12882" y="9292"/>
              <a:ext cx="2508" cy="1320"/>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SMA</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8" name="流程图: 库存数据 7"/>
            <p:cNvSpPr/>
            <p:nvPr/>
          </p:nvSpPr>
          <p:spPr>
            <a:xfrm flipH="1">
              <a:off x="15128" y="9292"/>
              <a:ext cx="2508" cy="1320"/>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N</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流程图: 库存数据 9"/>
            <p:cNvSpPr/>
            <p:nvPr/>
          </p:nvSpPr>
          <p:spPr>
            <a:xfrm flipH="1">
              <a:off x="3951" y="9292"/>
              <a:ext cx="2508" cy="13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1.85</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mm</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1" name="流程图: 库存数据 10"/>
            <p:cNvSpPr/>
            <p:nvPr/>
          </p:nvSpPr>
          <p:spPr>
            <a:xfrm flipH="1">
              <a:off x="6192" y="9292"/>
              <a:ext cx="2508"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2.4 </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mm</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6" name="流程图: 库存数据 15"/>
            <p:cNvSpPr/>
            <p:nvPr/>
          </p:nvSpPr>
          <p:spPr>
            <a:xfrm flipH="1">
              <a:off x="8409" y="9292"/>
              <a:ext cx="2507"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2.92</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mm</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7" name="流程图: 库存数据 16"/>
            <p:cNvSpPr/>
            <p:nvPr/>
          </p:nvSpPr>
          <p:spPr>
            <a:xfrm flipH="1">
              <a:off x="10645" y="9292"/>
              <a:ext cx="2507" cy="1320"/>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3.5</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mm</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8" name="流程图: 库存数据 17"/>
            <p:cNvSpPr/>
            <p:nvPr/>
          </p:nvSpPr>
          <p:spPr>
            <a:xfrm flipH="1">
              <a:off x="12881" y="9292"/>
              <a:ext cx="2508" cy="1320"/>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SMA</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9" name="流程图: 库存数据 18"/>
            <p:cNvSpPr/>
            <p:nvPr/>
          </p:nvSpPr>
          <p:spPr>
            <a:xfrm flipH="1">
              <a:off x="15118" y="9292"/>
              <a:ext cx="2508" cy="1320"/>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N</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0" name="任意多边形 19"/>
            <p:cNvSpPr/>
            <p:nvPr/>
          </p:nvSpPr>
          <p:spPr>
            <a:xfrm>
              <a:off x="29" y="9269"/>
              <a:ext cx="4016" cy="1343"/>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Connectors</a:t>
              </a:r>
              <a:endParaRPr lang="en-US" altLang="zh-CN" sz="2400" b="1" strike="noStrike" noProof="1">
                <a:ln w="10160">
                  <a:solidFill>
                    <a:schemeClr val="accent5"/>
                  </a:solidFill>
                  <a:prstDash val="solid"/>
                </a:ln>
                <a:solidFill>
                  <a:srgbClr val="FFFFFF"/>
                </a:solidFill>
                <a:effectLst/>
                <a:sym typeface="+mn-ea"/>
              </a:endParaRPr>
            </a:p>
          </p:txBody>
        </p:sp>
        <p:sp>
          <p:nvSpPr>
            <p:cNvPr id="21" name="流程图: 库存数据 20"/>
            <p:cNvSpPr/>
            <p:nvPr/>
          </p:nvSpPr>
          <p:spPr>
            <a:xfrm flipH="1">
              <a:off x="3935" y="9292"/>
              <a:ext cx="2508" cy="13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1.85</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mm</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2" name="流程图: 库存数据 21"/>
            <p:cNvSpPr/>
            <p:nvPr/>
          </p:nvSpPr>
          <p:spPr>
            <a:xfrm flipH="1">
              <a:off x="6172" y="9292"/>
              <a:ext cx="2508"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2.4 </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mm</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grpSp>
      <p:sp>
        <p:nvSpPr>
          <p:cNvPr id="2" name="圆角矩形 1"/>
          <p:cNvSpPr/>
          <p:nvPr/>
        </p:nvSpPr>
        <p:spPr>
          <a:xfrm>
            <a:off x="7182485" y="1752600"/>
            <a:ext cx="4132580" cy="260540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1" presetClass="entr" presetSubtype="1" fill="hold" nodeType="withEffect">
                                  <p:stCondLst>
                                    <p:cond delay="0"/>
                                  </p:stCondLst>
                                  <p:childTnLst>
                                    <p:set>
                                      <p:cBhvr>
                                        <p:cTn id="9" dur="1000" fill="hold">
                                          <p:stCondLst>
                                            <p:cond delay="0"/>
                                          </p:stCondLst>
                                        </p:cTn>
                                        <p:tgtEl>
                                          <p:spTgt spid="81931"/>
                                        </p:tgtEl>
                                        <p:attrNameLst>
                                          <p:attrName>style.visibility</p:attrName>
                                        </p:attrNameLst>
                                      </p:cBhvr>
                                      <p:to>
                                        <p:strVal val="visible"/>
                                      </p:to>
                                    </p:set>
                                    <p:animEffect transition="in" filter="wheel(1)">
                                      <p:cBhvr>
                                        <p:cTn id="10" dur="1000"/>
                                        <p:tgtEl>
                                          <p:spTgt spid="81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1922" name="标题 1"/>
          <p:cNvSpPr>
            <a:spLocks noGrp="1"/>
          </p:cNvSpPr>
          <p:nvPr>
            <p:ph type="title"/>
          </p:nvPr>
        </p:nvSpPr>
        <p:spPr>
          <a:xfrm>
            <a:off x="6096000" y="-23812"/>
            <a:ext cx="6083300" cy="993775"/>
          </a:xfrm>
        </p:spPr>
        <p:txBody>
          <a:bodyPr anchor="ctr" anchorCtr="0"/>
          <a:p>
            <a:r>
              <a:rPr lang="zh-CN" altLang="zh-CN" sz="4000"/>
              <a:t>D</a:t>
            </a:r>
            <a:r>
              <a:rPr lang="en-US" altLang="zh-CN" sz="4000"/>
              <a:t>etector</a:t>
            </a:r>
            <a:r>
              <a:rPr lang="zh-CN" altLang="zh-CN" sz="4000"/>
              <a:t>s</a:t>
            </a:r>
            <a:endParaRPr lang="zh-CN" altLang="zh-CN" sz="4000"/>
          </a:p>
        </p:txBody>
      </p:sp>
      <p:sp>
        <p:nvSpPr>
          <p:cNvPr id="81923" name="内容占位符 2"/>
          <p:cNvSpPr>
            <a:spLocks noGrp="1"/>
          </p:cNvSpPr>
          <p:nvPr>
            <p:ph idx="1"/>
          </p:nvPr>
        </p:nvSpPr>
        <p:spPr>
          <a:xfrm>
            <a:off x="311150" y="1238885"/>
            <a:ext cx="7020560" cy="2578100"/>
          </a:xfrm>
        </p:spPr>
        <p:txBody>
          <a:bodyPr anchor="t" anchorCtr="0"/>
          <a:p>
            <a:pPr>
              <a:buFont typeface="Arial" panose="020B0604020202020204" pitchFamily="34" charset="0"/>
              <a:buChar char="•"/>
            </a:pPr>
            <a:r>
              <a:rPr lang="en-US" altLang="zh-CN" sz="2400" u="sng">
                <a:solidFill>
                  <a:schemeClr val="bg2"/>
                </a:solidFill>
                <a:sym typeface="方正书宋_GBK" panose="02000000000000000000" charset="-122"/>
              </a:rPr>
              <a:t>Freq.</a:t>
            </a:r>
            <a:r>
              <a:rPr lang="en-US" altLang="zh-CN" sz="2400">
                <a:solidFill>
                  <a:schemeClr val="bg2"/>
                </a:solidFill>
                <a:sym typeface="方正书宋_GBK" panose="02000000000000000000" charset="-122"/>
              </a:rPr>
              <a:t> : 10MHz ~ 110GHz</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Sensitivity: </a:t>
            </a:r>
            <a:r>
              <a:rPr lang="en-US" altLang="zh-CN" sz="2400">
                <a:solidFill>
                  <a:schemeClr val="bg2"/>
                </a:solidFill>
              </a:rPr>
              <a:t>100~300 mV/mW</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Polarity:</a:t>
            </a:r>
            <a:r>
              <a:rPr lang="en-US" altLang="zh-CN" sz="2400">
                <a:solidFill>
                  <a:schemeClr val="bg2"/>
                </a:solidFill>
              </a:rPr>
              <a:t>  Negative / Positive</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sym typeface="方正书宋_GBK" panose="02000000000000000000" charset="-122"/>
              </a:rPr>
              <a:t>Input Connector:</a:t>
            </a:r>
            <a:r>
              <a:rPr lang="en-US" altLang="zh-CN" sz="2400">
                <a:solidFill>
                  <a:schemeClr val="bg2"/>
                </a:solidFill>
                <a:sym typeface="方正书宋_GBK" panose="02000000000000000000" charset="-122"/>
              </a:rPr>
              <a:t> 2.4mm, SMA, WR28~WR10</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sym typeface="+mn-ea"/>
              </a:rPr>
              <a:t>Output Connector: </a:t>
            </a:r>
            <a:r>
              <a:rPr lang="en-US" altLang="zh-CN" sz="2400">
                <a:solidFill>
                  <a:schemeClr val="bg2"/>
                </a:solidFill>
                <a:sym typeface="+mn-ea"/>
              </a:rPr>
              <a:t>2.92mm, SMA</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p:txBody>
      </p:sp>
      <p:pic>
        <p:nvPicPr>
          <p:cNvPr id="81931" name="图片 10" descr="/home/qwv/Documents/公司资料/Qualwave/产品图片PNG/DETECTOR.pngDETECTOR"/>
          <p:cNvPicPr>
            <a:picLocks noChangeAspect="1"/>
          </p:cNvPicPr>
          <p:nvPr/>
        </p:nvPicPr>
        <p:blipFill>
          <a:blip r:embed="rId1"/>
          <a:srcRect/>
          <a:stretch>
            <a:fillRect/>
          </a:stretch>
        </p:blipFill>
        <p:spPr>
          <a:xfrm>
            <a:off x="7723505" y="1703070"/>
            <a:ext cx="3529330" cy="2245360"/>
          </a:xfrm>
          <a:prstGeom prst="rect">
            <a:avLst/>
          </a:prstGeom>
          <a:noFill/>
          <a:ln w="9525">
            <a:noFill/>
          </a:ln>
        </p:spPr>
      </p:pic>
      <p:sp>
        <p:nvSpPr>
          <p:cNvPr id="20" name="任意多边形 19"/>
          <p:cNvSpPr/>
          <p:nvPr/>
        </p:nvSpPr>
        <p:spPr>
          <a:xfrm>
            <a:off x="18415" y="5893118"/>
            <a:ext cx="25501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Detectors</a:t>
            </a:r>
            <a:endParaRPr lang="en-US" altLang="zh-CN" sz="2400" b="1" strike="noStrike" noProof="1">
              <a:ln w="10160">
                <a:solidFill>
                  <a:schemeClr val="accent5"/>
                </a:solidFill>
                <a:prstDash val="solid"/>
              </a:ln>
              <a:solidFill>
                <a:srgbClr val="FFFFFF"/>
              </a:solidFill>
              <a:effectLst/>
              <a:sym typeface="+mn-ea"/>
            </a:endParaRPr>
          </a:p>
        </p:txBody>
      </p:sp>
      <p:sp>
        <p:nvSpPr>
          <p:cNvPr id="21" name="流程图: 库存数据 20"/>
          <p:cNvSpPr/>
          <p:nvPr/>
        </p:nvSpPr>
        <p:spPr>
          <a:xfrm flipH="1">
            <a:off x="2307590" y="5908040"/>
            <a:ext cx="2466975"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Coaxial Detectors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 name="圆角矩形 1"/>
          <p:cNvSpPr/>
          <p:nvPr/>
        </p:nvSpPr>
        <p:spPr>
          <a:xfrm>
            <a:off x="7421880" y="1418590"/>
            <a:ext cx="4132580" cy="260540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sp>
        <p:nvSpPr>
          <p:cNvPr id="13" name="流程图: 库存数据 12"/>
          <p:cNvSpPr/>
          <p:nvPr/>
        </p:nvSpPr>
        <p:spPr>
          <a:xfrm flipH="1">
            <a:off x="4502785" y="5908040"/>
            <a:ext cx="2643505"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Waveguide Detectors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1" presetClass="entr" presetSubtype="1" fill="hold" nodeType="withEffect">
                                  <p:stCondLst>
                                    <p:cond delay="0"/>
                                  </p:stCondLst>
                                  <p:childTnLst>
                                    <p:set>
                                      <p:cBhvr>
                                        <p:cTn id="9" dur="1000" fill="hold">
                                          <p:stCondLst>
                                            <p:cond delay="0"/>
                                          </p:stCondLst>
                                        </p:cTn>
                                        <p:tgtEl>
                                          <p:spTgt spid="81931"/>
                                        </p:tgtEl>
                                        <p:attrNameLst>
                                          <p:attrName>style.visibility</p:attrName>
                                        </p:attrNameLst>
                                      </p:cBhvr>
                                      <p:to>
                                        <p:strVal val="visible"/>
                                      </p:to>
                                    </p:set>
                                    <p:animEffect transition="in" filter="wheel(1)">
                                      <p:cBhvr>
                                        <p:cTn id="10" dur="1000"/>
                                        <p:tgtEl>
                                          <p:spTgt spid="81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1922" name="标题 1"/>
          <p:cNvSpPr>
            <a:spLocks noGrp="1"/>
          </p:cNvSpPr>
          <p:nvPr>
            <p:ph type="title"/>
          </p:nvPr>
        </p:nvSpPr>
        <p:spPr>
          <a:xfrm>
            <a:off x="6096000" y="-23812"/>
            <a:ext cx="6083300" cy="993775"/>
          </a:xfrm>
        </p:spPr>
        <p:txBody>
          <a:bodyPr anchor="ctr" anchorCtr="0"/>
          <a:p>
            <a:r>
              <a:rPr lang="en-US" altLang="zh-CN" sz="4000"/>
              <a:t>Mixers</a:t>
            </a:r>
            <a:endParaRPr lang="en-US" altLang="zh-CN" sz="4000"/>
          </a:p>
        </p:txBody>
      </p:sp>
      <p:sp>
        <p:nvSpPr>
          <p:cNvPr id="81923" name="内容占位符 2"/>
          <p:cNvSpPr>
            <a:spLocks noGrp="1"/>
          </p:cNvSpPr>
          <p:nvPr>
            <p:ph idx="1"/>
          </p:nvPr>
        </p:nvSpPr>
        <p:spPr>
          <a:xfrm>
            <a:off x="311785" y="4537075"/>
            <a:ext cx="7020560" cy="619125"/>
          </a:xfrm>
        </p:spPr>
        <p:txBody>
          <a:bodyPr anchor="t" anchorCtr="0"/>
          <a:p>
            <a:pPr>
              <a:buFont typeface="Arial" panose="020B0604020202020204" pitchFamily="34" charset="0"/>
              <a:buChar char="•"/>
            </a:pPr>
            <a:r>
              <a:rPr lang="en-US" altLang="zh-CN" sz="2400" u="sng">
                <a:solidFill>
                  <a:schemeClr val="bg2"/>
                </a:solidFill>
                <a:sym typeface="方正书宋_GBK" panose="02000000000000000000" charset="-122"/>
              </a:rPr>
              <a:t>Freq.</a:t>
            </a:r>
            <a:r>
              <a:rPr lang="en-US" altLang="zh-CN" sz="2400">
                <a:solidFill>
                  <a:schemeClr val="bg2"/>
                </a:solidFill>
                <a:sym typeface="方正书宋_GBK" panose="02000000000000000000" charset="-122"/>
              </a:rPr>
              <a:t> : 1KHz ~ 110GHz</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endParaRPr>
          </a:p>
          <a:p>
            <a:pPr marL="0" indent="0">
              <a:buFont typeface="Arial" panose="020B0604020202020204" pitchFamily="34" charset="0"/>
              <a:buNone/>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marL="0" indent="0">
              <a:buFont typeface="Arial" panose="020B0604020202020204" pitchFamily="34" charset="0"/>
              <a:buNone/>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p:txBody>
      </p:sp>
      <p:sp>
        <p:nvSpPr>
          <p:cNvPr id="20" name="任意多边形 19"/>
          <p:cNvSpPr/>
          <p:nvPr/>
        </p:nvSpPr>
        <p:spPr>
          <a:xfrm>
            <a:off x="18415" y="5893118"/>
            <a:ext cx="25501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Mixers</a:t>
            </a:r>
            <a:endParaRPr lang="en-US" altLang="zh-CN" sz="2400" b="1" strike="noStrike" noProof="1">
              <a:ln w="10160">
                <a:solidFill>
                  <a:schemeClr val="accent5"/>
                </a:solidFill>
                <a:prstDash val="solid"/>
              </a:ln>
              <a:solidFill>
                <a:srgbClr val="FFFFFF"/>
              </a:solidFill>
              <a:effectLst/>
              <a:sym typeface="+mn-ea"/>
            </a:endParaRPr>
          </a:p>
        </p:txBody>
      </p:sp>
      <p:sp>
        <p:nvSpPr>
          <p:cNvPr id="21" name="流程图: 库存数据 20"/>
          <p:cNvSpPr/>
          <p:nvPr/>
        </p:nvSpPr>
        <p:spPr>
          <a:xfrm flipH="1">
            <a:off x="2348865" y="5908040"/>
            <a:ext cx="2466975"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Balanced Mixers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3" name="流程图: 库存数据 12"/>
          <p:cNvSpPr/>
          <p:nvPr/>
        </p:nvSpPr>
        <p:spPr>
          <a:xfrm flipH="1">
            <a:off x="4582795" y="5901055"/>
            <a:ext cx="2643505"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Harmonic</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Mixers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24" name="组合 23"/>
          <p:cNvGrpSpPr/>
          <p:nvPr/>
        </p:nvGrpSpPr>
        <p:grpSpPr>
          <a:xfrm>
            <a:off x="1440180" y="1283970"/>
            <a:ext cx="3646170" cy="2801620"/>
            <a:chOff x="1670" y="2023"/>
            <a:chExt cx="5742" cy="4412"/>
          </a:xfrm>
        </p:grpSpPr>
        <p:pic>
          <p:nvPicPr>
            <p:cNvPr id="5" name="图片 4" descr="/home/qwv/Documents/公司资料/Qualwave/产品图片PNG/Balanced Mixers.pngBalanced Mixers"/>
            <p:cNvPicPr>
              <a:picLocks noChangeAspect="1"/>
            </p:cNvPicPr>
            <p:nvPr/>
          </p:nvPicPr>
          <p:blipFill>
            <a:blip r:embed="rId1"/>
            <a:srcRect/>
            <a:stretch>
              <a:fillRect/>
            </a:stretch>
          </p:blipFill>
          <p:spPr>
            <a:xfrm>
              <a:off x="2479" y="2023"/>
              <a:ext cx="4140" cy="3713"/>
            </a:xfrm>
            <a:prstGeom prst="rect">
              <a:avLst/>
            </a:prstGeom>
          </p:spPr>
        </p:pic>
        <p:grpSp>
          <p:nvGrpSpPr>
            <p:cNvPr id="22" name="组合 21"/>
            <p:cNvGrpSpPr/>
            <p:nvPr/>
          </p:nvGrpSpPr>
          <p:grpSpPr>
            <a:xfrm>
              <a:off x="1670" y="2117"/>
              <a:ext cx="5742" cy="4318"/>
              <a:chOff x="1670" y="2117"/>
              <a:chExt cx="5742" cy="4318"/>
            </a:xfrm>
          </p:grpSpPr>
          <p:sp>
            <p:nvSpPr>
              <p:cNvPr id="7" name="圆角矩形 6"/>
              <p:cNvSpPr/>
              <p:nvPr/>
            </p:nvSpPr>
            <p:spPr>
              <a:xfrm>
                <a:off x="1670" y="2117"/>
                <a:ext cx="5742" cy="3803"/>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34" name="组合 5"/>
              <p:cNvGrpSpPr/>
              <p:nvPr/>
            </p:nvGrpSpPr>
            <p:grpSpPr>
              <a:xfrm rot="0">
                <a:off x="1671" y="5663"/>
                <a:ext cx="5740" cy="773"/>
                <a:chOff x="4010" y="4126"/>
                <a:chExt cx="3129" cy="1695"/>
              </a:xfrm>
            </p:grpSpPr>
            <p:sp>
              <p:nvSpPr>
                <p:cNvPr id="35" name="圆角矩形 34"/>
                <p:cNvSpPr/>
                <p:nvPr/>
              </p:nvSpPr>
              <p:spPr>
                <a:xfrm>
                  <a:off x="4010" y="4126"/>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0982" name="文本框 11"/>
                <p:cNvSpPr txBox="1"/>
                <p:nvPr/>
              </p:nvSpPr>
              <p:spPr>
                <a:xfrm>
                  <a:off x="4082" y="4286"/>
                  <a:ext cx="2994" cy="1377"/>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 Balanced Mixer</a:t>
                  </a:r>
                  <a:endParaRPr lang="en-US" altLang="zh-CN" sz="2000">
                    <a:latin typeface="Arial" panose="020B0604020202020204" pitchFamily="34" charset="0"/>
                    <a:ea typeface="方正书宋_GBK" panose="02000000000000000000" charset="-122"/>
                  </a:endParaRPr>
                </a:p>
              </p:txBody>
            </p:sp>
          </p:grpSp>
        </p:grpSp>
      </p:grpSp>
      <p:grpSp>
        <p:nvGrpSpPr>
          <p:cNvPr id="23" name="组合 22"/>
          <p:cNvGrpSpPr/>
          <p:nvPr/>
        </p:nvGrpSpPr>
        <p:grpSpPr>
          <a:xfrm>
            <a:off x="6614795" y="1302385"/>
            <a:ext cx="3719830" cy="2829560"/>
            <a:chOff x="10417" y="1768"/>
            <a:chExt cx="5858" cy="4456"/>
          </a:xfrm>
        </p:grpSpPr>
        <p:pic>
          <p:nvPicPr>
            <p:cNvPr id="8" name="图片 7" descr="/home/qwv/Documents/公司资料/Qualwave/产品图片PNG/harmonic-mixer-U-band2.pngharmonic-mixer-U-band2"/>
            <p:cNvPicPr>
              <a:picLocks noChangeAspect="1"/>
            </p:cNvPicPr>
            <p:nvPr/>
          </p:nvPicPr>
          <p:blipFill>
            <a:blip r:embed="rId2"/>
            <a:srcRect/>
            <a:stretch>
              <a:fillRect/>
            </a:stretch>
          </p:blipFill>
          <p:spPr>
            <a:xfrm>
              <a:off x="11669" y="2307"/>
              <a:ext cx="3800" cy="2981"/>
            </a:xfrm>
            <a:prstGeom prst="rect">
              <a:avLst/>
            </a:prstGeom>
          </p:spPr>
        </p:pic>
        <p:sp>
          <p:nvSpPr>
            <p:cNvPr id="15" name="圆角矩形 14"/>
            <p:cNvSpPr/>
            <p:nvPr/>
          </p:nvSpPr>
          <p:spPr>
            <a:xfrm>
              <a:off x="10417" y="1768"/>
              <a:ext cx="5742" cy="3803"/>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16" name="组合 5"/>
            <p:cNvGrpSpPr/>
            <p:nvPr/>
          </p:nvGrpSpPr>
          <p:grpSpPr>
            <a:xfrm rot="0">
              <a:off x="10535" y="5452"/>
              <a:ext cx="5740" cy="773"/>
              <a:chOff x="4010" y="4126"/>
              <a:chExt cx="3129" cy="1695"/>
            </a:xfrm>
          </p:grpSpPr>
          <p:sp>
            <p:nvSpPr>
              <p:cNvPr id="17" name="圆角矩形 16"/>
              <p:cNvSpPr/>
              <p:nvPr/>
            </p:nvSpPr>
            <p:spPr>
              <a:xfrm>
                <a:off x="4010" y="4126"/>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8" name="文本框 11"/>
              <p:cNvSpPr txBox="1"/>
              <p:nvPr/>
            </p:nvSpPr>
            <p:spPr>
              <a:xfrm>
                <a:off x="4082" y="4286"/>
                <a:ext cx="2994" cy="1377"/>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 Harmonic Mixer</a:t>
                </a:r>
                <a:endParaRPr lang="en-US" altLang="zh-CN" sz="2000">
                  <a:latin typeface="Arial" panose="020B0604020202020204" pitchFamily="34" charset="0"/>
                  <a:ea typeface="方正书宋_GBK" panose="02000000000000000000"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24"/>
                                        </p:tgtEl>
                                        <p:attrNameLst>
                                          <p:attrName>style.visibility</p:attrName>
                                        </p:attrNameLst>
                                      </p:cBhvr>
                                      <p:to>
                                        <p:strVal val="visible"/>
                                      </p:to>
                                    </p:set>
                                    <p:animEffect transition="in" filter="wheel(1)">
                                      <p:cBhvr>
                                        <p:cTn id="7" dur="1000"/>
                                        <p:tgtEl>
                                          <p:spTgt spid="24"/>
                                        </p:tgtEl>
                                      </p:cBhvr>
                                    </p:animEffect>
                                  </p:childTnLst>
                                </p:cTn>
                              </p:par>
                              <p:par>
                                <p:cTn id="8" presetID="21" presetClass="entr" presetSubtype="1" fill="hold" nodeType="withEffect">
                                  <p:stCondLst>
                                    <p:cond delay="0"/>
                                  </p:stCondLst>
                                  <p:childTnLst>
                                    <p:set>
                                      <p:cBhvr>
                                        <p:cTn id="9" dur="1000" fill="hold">
                                          <p:stCondLst>
                                            <p:cond delay="0"/>
                                          </p:stCondLst>
                                        </p:cTn>
                                        <p:tgtEl>
                                          <p:spTgt spid="23"/>
                                        </p:tgtEl>
                                        <p:attrNameLst>
                                          <p:attrName>style.visibility</p:attrName>
                                        </p:attrNameLst>
                                      </p:cBhvr>
                                      <p:to>
                                        <p:strVal val="visible"/>
                                      </p:to>
                                    </p:set>
                                    <p:animEffect transition="in" filter="wheel(1)">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标题 1"/>
          <p:cNvSpPr>
            <a:spLocks noGrp="1"/>
          </p:cNvSpPr>
          <p:nvPr/>
        </p:nvSpPr>
        <p:spPr>
          <a:xfrm>
            <a:off x="4091940" y="-19050"/>
            <a:ext cx="8100060" cy="1012825"/>
          </a:xfrm>
          <a:prstGeom prst="rect">
            <a:avLst/>
          </a:prstGeom>
          <a:noFill/>
          <a:ln w="9525">
            <a:noFill/>
          </a:ln>
        </p:spPr>
        <p:txBody>
          <a:bodyPr anchor="ctr">
            <a:scene3d>
              <a:camera prst="orthographicFront"/>
              <a:lightRig rig="soft" dir="t">
                <a:rot lat="0" lon="0" rev="15600000"/>
              </a:lightRig>
            </a:scene3d>
            <a:sp3d extrusionH="57150" prstMaterial="softEdge">
              <a:bevelT w="25400" h="38100"/>
            </a:sp3d>
          </a:bodyPr>
          <a:lstStyle>
            <a:lvl1pPr marL="0" lvl="0" indent="0" algn="ctr" defTabSz="914400" eaLnBrk="1" fontAlgn="base" latinLnBrk="0" hangingPunct="1">
              <a:lnSpc>
                <a:spcPct val="100000"/>
              </a:lnSpc>
              <a:spcBef>
                <a:spcPct val="0"/>
              </a:spcBef>
              <a:spcAft>
                <a:spcPct val="0"/>
              </a:spcAft>
              <a:buClr>
                <a:srgbClr val="000000"/>
              </a:buClr>
              <a:buNone/>
              <a:defRPr sz="4400" b="1" i="0" u="none" kern="1200" baseline="0">
                <a:solidFill>
                  <a:schemeClr val="tx2"/>
                </a:solidFill>
                <a:latin typeface="+mj-lt"/>
                <a:ea typeface="+mj-ea"/>
                <a:cs typeface="+mj-cs"/>
              </a:defRPr>
            </a:lvl1pPr>
          </a:lstStyle>
          <a:p>
            <a:pPr fontAlgn="base"/>
            <a:r>
              <a:rPr lang="en-US" altLang="zh-CN" strike="noStrike" noProof="1">
                <a:solidFill>
                  <a:schemeClr val="tx2"/>
                </a:solidFill>
                <a:effectLst>
                  <a:outerShdw blurRad="38100" dist="38100" dir="2700000" algn="tl">
                    <a:srgbClr val="000000">
                      <a:alpha val="43137"/>
                    </a:srgbClr>
                  </a:outerShdw>
                </a:effectLst>
              </a:rPr>
              <a:t>Company Introduction</a:t>
            </a:r>
            <a:endParaRPr lang="en-US" altLang="zh-CN" strike="noStrike" noProof="1">
              <a:solidFill>
                <a:schemeClr val="tx2"/>
              </a:solidFill>
              <a:effectLst>
                <a:outerShdw blurRad="38100" dist="38100" dir="2700000" algn="tl">
                  <a:srgbClr val="000000">
                    <a:alpha val="43137"/>
                  </a:srgbClr>
                </a:outerShdw>
              </a:effectLst>
            </a:endParaRPr>
          </a:p>
        </p:txBody>
      </p:sp>
      <p:pic>
        <p:nvPicPr>
          <p:cNvPr id="18435" name="图片 3" descr="qualwave"/>
          <p:cNvPicPr>
            <a:picLocks noChangeAspect="1"/>
          </p:cNvPicPr>
          <p:nvPr/>
        </p:nvPicPr>
        <p:blipFill>
          <a:blip r:embed="rId1"/>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32080" y="1234440"/>
            <a:ext cx="11967210" cy="5648960"/>
            <a:chOff x="208" y="1944"/>
            <a:chExt cx="18846" cy="8896"/>
          </a:xfrm>
        </p:grpSpPr>
        <p:sp>
          <p:nvSpPr>
            <p:cNvPr id="8" name="文本框 7"/>
            <p:cNvSpPr txBox="1"/>
            <p:nvPr/>
          </p:nvSpPr>
          <p:spPr>
            <a:xfrm>
              <a:off x="855" y="1944"/>
              <a:ext cx="17490" cy="2906"/>
            </a:xfrm>
            <a:prstGeom prst="rect">
              <a:avLst/>
            </a:prstGeom>
            <a:noFill/>
          </p:spPr>
          <p:txBody>
            <a:bodyPr wrap="square" rtlCol="0">
              <a:spAutoFit/>
            </a:bodyPr>
            <a:p>
              <a:pPr algn="l"/>
              <a:r>
                <a:rPr lang="en-US" altLang="zh-CN" sz="2400"/>
                <a:t>Qualwave is a privately-owned company based in Chengdu, China. We manufacture both active and passive components in a wide frequency range from DC to 260GHz all over the world. Our products are mainly used in Industry, Defense, Aviatronic, Telecom, Test and Measurement application. </a:t>
              </a:r>
              <a:endParaRPr lang="en-US" altLang="zh-CN"/>
            </a:p>
            <a:p>
              <a:endParaRPr lang="en-US" altLang="zh-CN"/>
            </a:p>
          </p:txBody>
        </p:sp>
        <p:grpSp>
          <p:nvGrpSpPr>
            <p:cNvPr id="6" name="组合 5"/>
            <p:cNvGrpSpPr/>
            <p:nvPr/>
          </p:nvGrpSpPr>
          <p:grpSpPr>
            <a:xfrm>
              <a:off x="208" y="6156"/>
              <a:ext cx="18846" cy="4684"/>
              <a:chOff x="208" y="6156"/>
              <a:chExt cx="18846" cy="4684"/>
            </a:xfrm>
          </p:grpSpPr>
          <p:pic>
            <p:nvPicPr>
              <p:cNvPr id="3" name="图片 2" descr="1"/>
              <p:cNvPicPr>
                <a:picLocks noChangeAspect="1"/>
              </p:cNvPicPr>
              <p:nvPr/>
            </p:nvPicPr>
            <p:blipFill>
              <a:blip r:embed="rId2"/>
              <a:stretch>
                <a:fillRect/>
              </a:stretch>
            </p:blipFill>
            <p:spPr>
              <a:xfrm>
                <a:off x="12818" y="6156"/>
                <a:ext cx="6236" cy="4684"/>
              </a:xfrm>
              <a:prstGeom prst="rect">
                <a:avLst/>
              </a:prstGeom>
            </p:spPr>
          </p:pic>
          <p:pic>
            <p:nvPicPr>
              <p:cNvPr id="4" name="图片 3" descr="office picture 32"/>
              <p:cNvPicPr>
                <a:picLocks noChangeAspect="1"/>
              </p:cNvPicPr>
              <p:nvPr/>
            </p:nvPicPr>
            <p:blipFill>
              <a:blip r:embed="rId3"/>
              <a:stretch>
                <a:fillRect/>
              </a:stretch>
            </p:blipFill>
            <p:spPr>
              <a:xfrm>
                <a:off x="6482" y="6156"/>
                <a:ext cx="6236" cy="4677"/>
              </a:xfrm>
              <a:prstGeom prst="rect">
                <a:avLst/>
              </a:prstGeom>
            </p:spPr>
          </p:pic>
          <p:pic>
            <p:nvPicPr>
              <p:cNvPr id="5" name="图片 4" descr="office picture 2(副本)"/>
              <p:cNvPicPr>
                <a:picLocks noChangeAspect="1"/>
              </p:cNvPicPr>
              <p:nvPr/>
            </p:nvPicPr>
            <p:blipFill>
              <a:blip r:embed="rId4"/>
              <a:stretch>
                <a:fillRect/>
              </a:stretch>
            </p:blipFill>
            <p:spPr>
              <a:xfrm>
                <a:off x="208" y="6156"/>
                <a:ext cx="6236" cy="4677"/>
              </a:xfrm>
              <a:prstGeom prst="rect">
                <a:avLst/>
              </a:prstGeom>
            </p:spPr>
          </p:pic>
        </p:grpSp>
      </p:grpSp>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1922" name="标题 1"/>
          <p:cNvSpPr>
            <a:spLocks noGrp="1"/>
          </p:cNvSpPr>
          <p:nvPr>
            <p:ph type="title"/>
          </p:nvPr>
        </p:nvSpPr>
        <p:spPr>
          <a:xfrm>
            <a:off x="6096000" y="-23812"/>
            <a:ext cx="6083300" cy="993775"/>
          </a:xfrm>
        </p:spPr>
        <p:txBody>
          <a:bodyPr anchor="ctr" anchorCtr="0"/>
          <a:p>
            <a:r>
              <a:rPr lang="en-US" altLang="zh-CN" sz="4000"/>
              <a:t>Rotary Joints</a:t>
            </a:r>
            <a:endParaRPr lang="en-US" altLang="zh-CN" sz="4000"/>
          </a:p>
        </p:txBody>
      </p:sp>
      <p:sp>
        <p:nvSpPr>
          <p:cNvPr id="81923" name="内容占位符 2"/>
          <p:cNvSpPr>
            <a:spLocks noGrp="1"/>
          </p:cNvSpPr>
          <p:nvPr>
            <p:ph idx="1"/>
          </p:nvPr>
        </p:nvSpPr>
        <p:spPr>
          <a:xfrm>
            <a:off x="239395" y="1536700"/>
            <a:ext cx="7020560" cy="2578100"/>
          </a:xfrm>
        </p:spPr>
        <p:txBody>
          <a:bodyPr anchor="t" anchorCtr="0"/>
          <a:p>
            <a:pPr>
              <a:buFont typeface="Arial" panose="020B0604020202020204" pitchFamily="34" charset="0"/>
              <a:buChar char="•"/>
            </a:pPr>
            <a:r>
              <a:rPr lang="en-US" altLang="zh-CN" sz="2400" u="sng">
                <a:solidFill>
                  <a:schemeClr val="bg2"/>
                </a:solidFill>
                <a:sym typeface="方正书宋_GBK" panose="02000000000000000000" charset="-122"/>
              </a:rPr>
              <a:t>Freq.</a:t>
            </a:r>
            <a:r>
              <a:rPr lang="en-US" altLang="zh-CN" sz="2400">
                <a:solidFill>
                  <a:schemeClr val="bg2"/>
                </a:solidFill>
                <a:sym typeface="方正书宋_GBK" panose="02000000000000000000" charset="-122"/>
              </a:rPr>
              <a:t> : up to 50GHz</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sym typeface="方正书宋_GBK" panose="02000000000000000000" charset="-122"/>
            </a:endParaRPr>
          </a:p>
          <a:p>
            <a:pPr>
              <a:buFont typeface="Arial" panose="020B0604020202020204" pitchFamily="34" charset="0"/>
              <a:buChar char="•"/>
            </a:pPr>
            <a:r>
              <a:rPr lang="en-US" altLang="zh-CN" sz="2400">
                <a:solidFill>
                  <a:schemeClr val="bg2"/>
                </a:solidFill>
                <a:sym typeface="方正书宋_GBK" panose="02000000000000000000" charset="-122"/>
              </a:rPr>
              <a:t>Single Channel &amp; Multi-Channels Available</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sym typeface="方正书宋_GBK" panose="02000000000000000000" charset="-122"/>
            </a:endParaRPr>
          </a:p>
          <a:p>
            <a:pPr>
              <a:buFont typeface="Arial" panose="020B0604020202020204" pitchFamily="34" charset="0"/>
              <a:buChar char="•"/>
            </a:pPr>
            <a:r>
              <a:rPr lang="en-US" altLang="zh-CN" sz="2400">
                <a:solidFill>
                  <a:schemeClr val="bg2"/>
                </a:solidFill>
                <a:sym typeface="方正书宋_GBK" panose="02000000000000000000" charset="-122"/>
              </a:rPr>
              <a:t>Electrical Channels Optional</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p:txBody>
      </p:sp>
      <p:pic>
        <p:nvPicPr>
          <p:cNvPr id="81931" name="图片 10" descr="/home/qwv/Documents/公司资料/Qualwave/产品图片PNG/HF0118-12.pngHF0118-12"/>
          <p:cNvPicPr>
            <a:picLocks noChangeAspect="1"/>
          </p:cNvPicPr>
          <p:nvPr/>
        </p:nvPicPr>
        <p:blipFill>
          <a:blip r:embed="rId1"/>
          <a:srcRect/>
          <a:stretch>
            <a:fillRect/>
          </a:stretch>
        </p:blipFill>
        <p:spPr>
          <a:xfrm>
            <a:off x="8337868" y="1703070"/>
            <a:ext cx="2300605" cy="2245360"/>
          </a:xfrm>
          <a:prstGeom prst="rect">
            <a:avLst/>
          </a:prstGeom>
          <a:noFill/>
          <a:ln w="9525">
            <a:noFill/>
          </a:ln>
        </p:spPr>
      </p:pic>
      <p:sp>
        <p:nvSpPr>
          <p:cNvPr id="2" name="圆角矩形 1"/>
          <p:cNvSpPr/>
          <p:nvPr/>
        </p:nvSpPr>
        <p:spPr>
          <a:xfrm>
            <a:off x="7421880" y="1418590"/>
            <a:ext cx="4132580" cy="260540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sp>
        <p:nvSpPr>
          <p:cNvPr id="5" name="五边形 4"/>
          <p:cNvSpPr/>
          <p:nvPr/>
        </p:nvSpPr>
        <p:spPr>
          <a:xfrm>
            <a:off x="-9525" y="5714365"/>
            <a:ext cx="3072765"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Rotary Joints</a:t>
            </a:r>
            <a:endParaRPr lang="en-US" altLang="zh-CN" sz="2400" b="1" strike="noStrike" noProof="1">
              <a:ln w="10160">
                <a:solidFill>
                  <a:schemeClr val="accent5"/>
                </a:solidFill>
                <a:prstDash val="solid"/>
              </a:ln>
              <a:solidFill>
                <a:srgbClr val="FFFFFF"/>
              </a:solidFill>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1" presetClass="entr" presetSubtype="1" fill="hold" nodeType="withEffect">
                                  <p:stCondLst>
                                    <p:cond delay="0"/>
                                  </p:stCondLst>
                                  <p:childTnLst>
                                    <p:set>
                                      <p:cBhvr>
                                        <p:cTn id="9" dur="1000" fill="hold">
                                          <p:stCondLst>
                                            <p:cond delay="0"/>
                                          </p:stCondLst>
                                        </p:cTn>
                                        <p:tgtEl>
                                          <p:spTgt spid="81931"/>
                                        </p:tgtEl>
                                        <p:attrNameLst>
                                          <p:attrName>style.visibility</p:attrName>
                                        </p:attrNameLst>
                                      </p:cBhvr>
                                      <p:to>
                                        <p:strVal val="visible"/>
                                      </p:to>
                                    </p:set>
                                    <p:animEffect transition="in" filter="wheel(1)">
                                      <p:cBhvr>
                                        <p:cTn id="10" dur="1000"/>
                                        <p:tgtEl>
                                          <p:spTgt spid="81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02404" name="标题 1"/>
          <p:cNvSpPr>
            <a:spLocks noGrp="1"/>
          </p:cNvSpPr>
          <p:nvPr>
            <p:ph type="title"/>
          </p:nvPr>
        </p:nvSpPr>
        <p:spPr>
          <a:xfrm>
            <a:off x="6108700" y="0"/>
            <a:ext cx="6083300" cy="993775"/>
          </a:xfrm>
        </p:spPr>
        <p:txBody>
          <a:bodyPr anchor="ctr" anchorCtr="0"/>
          <a:p>
            <a:r>
              <a:rPr lang="zh-CN" altLang="zh-CN" sz="4000"/>
              <a:t>Couplers</a:t>
            </a:r>
            <a:endParaRPr lang="zh-CN" altLang="zh-CN" sz="4000"/>
          </a:p>
        </p:txBody>
      </p:sp>
      <p:sp>
        <p:nvSpPr>
          <p:cNvPr id="102405" name="内容占位符 2"/>
          <p:cNvSpPr>
            <a:spLocks noGrp="1"/>
          </p:cNvSpPr>
          <p:nvPr>
            <p:ph idx="1"/>
          </p:nvPr>
        </p:nvSpPr>
        <p:spPr>
          <a:xfrm>
            <a:off x="504190" y="1587500"/>
            <a:ext cx="8890635" cy="3083560"/>
          </a:xfrm>
        </p:spPr>
        <p:txBody>
          <a:bodyPr anchor="t" anchorCtr="0"/>
          <a:p>
            <a:r>
              <a:rPr lang="en-US" altLang="zh-CN" sz="2400" b="1">
                <a:solidFill>
                  <a:schemeClr val="bg2"/>
                </a:solidFill>
              </a:rPr>
              <a:t>Directional Couplers:</a:t>
            </a:r>
            <a:r>
              <a:rPr lang="en-US" altLang="zh-CN" sz="2400">
                <a:solidFill>
                  <a:schemeClr val="bg2"/>
                </a:solidFill>
              </a:rPr>
              <a:t> up to 110GHz</a:t>
            </a:r>
            <a:endParaRPr lang="en-US" altLang="zh-CN" sz="2400">
              <a:solidFill>
                <a:schemeClr val="bg2"/>
              </a:solidFill>
            </a:endParaRPr>
          </a:p>
          <a:p>
            <a:endParaRPr lang="en-US" altLang="zh-CN" sz="2400">
              <a:solidFill>
                <a:schemeClr val="bg2"/>
              </a:solidFill>
            </a:endParaRPr>
          </a:p>
          <a:p>
            <a:r>
              <a:rPr lang="en-US" altLang="zh-CN" sz="2400" b="1">
                <a:solidFill>
                  <a:schemeClr val="bg2"/>
                </a:solidFill>
              </a:rPr>
              <a:t>90 Degree Hybrid Couplers:</a:t>
            </a:r>
            <a:r>
              <a:rPr lang="en-US" altLang="zh-CN" sz="2400">
                <a:solidFill>
                  <a:schemeClr val="bg2"/>
                </a:solidFill>
              </a:rPr>
              <a:t> up to 40GHz</a:t>
            </a:r>
            <a:endParaRPr lang="en-US" altLang="zh-CN" sz="2400">
              <a:solidFill>
                <a:schemeClr val="bg2"/>
              </a:solidFill>
            </a:endParaRPr>
          </a:p>
          <a:p>
            <a:endParaRPr lang="en-US" altLang="zh-CN" sz="2400">
              <a:solidFill>
                <a:schemeClr val="bg2"/>
              </a:solidFill>
            </a:endParaRPr>
          </a:p>
          <a:p>
            <a:r>
              <a:rPr lang="en-US" altLang="zh-CN" sz="2400" b="1">
                <a:solidFill>
                  <a:schemeClr val="bg2"/>
                </a:solidFill>
              </a:rPr>
              <a:t>180 Degree Hybrid Couplers:</a:t>
            </a:r>
            <a:r>
              <a:rPr lang="en-US" altLang="zh-CN" sz="2400">
                <a:solidFill>
                  <a:schemeClr val="bg2"/>
                </a:solidFill>
              </a:rPr>
              <a:t> up to 40GHz</a:t>
            </a:r>
            <a:endParaRPr lang="en-US" altLang="zh-CN" sz="2400">
              <a:solidFill>
                <a:schemeClr val="bg2"/>
              </a:solidFill>
            </a:endParaRPr>
          </a:p>
          <a:p>
            <a:endParaRPr lang="en-US" altLang="zh-CN" sz="2400">
              <a:solidFill>
                <a:schemeClr val="bg2"/>
              </a:solidFill>
            </a:endParaRPr>
          </a:p>
          <a:p>
            <a:r>
              <a:rPr lang="en-US" altLang="zh-CN" sz="2400" b="1">
                <a:solidFill>
                  <a:schemeClr val="bg2"/>
                </a:solidFill>
              </a:rPr>
              <a:t>Waveguide Directional Couplers</a:t>
            </a:r>
            <a:endParaRPr lang="en-US" altLang="zh-CN" sz="2500" b="1">
              <a:solidFill>
                <a:schemeClr val="bg2"/>
              </a:solidFill>
            </a:endParaRPr>
          </a:p>
          <a:p>
            <a:pPr marL="0" indent="0">
              <a:buFont typeface="Arial" panose="020B0604020202020204" pitchFamily="34" charset="0"/>
              <a:buNone/>
            </a:pPr>
            <a:endParaRPr lang="en-US" altLang="zh-CN" sz="2500" b="1">
              <a:solidFill>
                <a:schemeClr val="bg2"/>
              </a:solidFill>
            </a:endParaRPr>
          </a:p>
          <a:p>
            <a:pPr>
              <a:buFont typeface="Arial" panose="020B0604020202020204" pitchFamily="34" charset="0"/>
              <a:buChar char="•"/>
            </a:pPr>
            <a:endParaRPr lang="en-US" altLang="zh-CN" sz="2500" b="1">
              <a:solidFill>
                <a:schemeClr val="bg2"/>
              </a:solidFill>
            </a:endParaRPr>
          </a:p>
          <a:p>
            <a:pPr marL="0" indent="0">
              <a:buFont typeface="Arial" panose="020B0604020202020204" pitchFamily="34" charset="0"/>
              <a:buNone/>
            </a:pPr>
            <a:endParaRPr lang="en-US" altLang="zh-CN" sz="2500" b="1">
              <a:solidFill>
                <a:schemeClr val="bg2"/>
              </a:solidFill>
            </a:endParaRPr>
          </a:p>
        </p:txBody>
      </p:sp>
      <p:sp>
        <p:nvSpPr>
          <p:cNvPr id="5" name="五边形 4"/>
          <p:cNvSpPr/>
          <p:nvPr/>
        </p:nvSpPr>
        <p:spPr>
          <a:xfrm>
            <a:off x="-9525" y="5714365"/>
            <a:ext cx="30744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Couplers</a:t>
            </a:r>
            <a:endParaRPr lang="en-US" altLang="zh-CN" sz="2400" b="1" strike="noStrike" noProof="1">
              <a:ln w="10160">
                <a:solidFill>
                  <a:schemeClr val="accent5"/>
                </a:solidFill>
                <a:prstDash val="solid"/>
              </a:ln>
              <a:solidFill>
                <a:srgbClr val="FFFFFF"/>
              </a:solidFill>
              <a:effectLst/>
              <a:sym typeface="+mn-ea"/>
            </a:endParaRPr>
          </a:p>
        </p:txBody>
      </p:sp>
      <p:pic>
        <p:nvPicPr>
          <p:cNvPr id="2" name="图片 1" descr="QSDC-7000-12400-30-30-S-1"/>
          <p:cNvPicPr>
            <a:picLocks noChangeAspect="1"/>
          </p:cNvPicPr>
          <p:nvPr/>
        </p:nvPicPr>
        <p:blipFill>
          <a:blip r:embed="rId1"/>
          <a:stretch>
            <a:fillRect/>
          </a:stretch>
        </p:blipFill>
        <p:spPr>
          <a:xfrm>
            <a:off x="7679690" y="1945640"/>
            <a:ext cx="3472180" cy="2735580"/>
          </a:xfrm>
          <a:prstGeom prst="rect">
            <a:avLst/>
          </a:prstGeom>
        </p:spPr>
      </p:pic>
      <p:sp>
        <p:nvSpPr>
          <p:cNvPr id="3" name="圆角矩形 2"/>
          <p:cNvSpPr/>
          <p:nvPr/>
        </p:nvSpPr>
        <p:spPr>
          <a:xfrm>
            <a:off x="7432040" y="1878965"/>
            <a:ext cx="3967480" cy="250126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1" presetClass="entr" presetSubtype="1" fill="hold" grpId="0" nodeType="withEffect">
                                  <p:stCondLst>
                                    <p:cond delay="0"/>
                                  </p:stCondLst>
                                  <p:childTnLst>
                                    <p:set>
                                      <p:cBhvr>
                                        <p:cTn id="9" dur="1000" fill="hold">
                                          <p:stCondLst>
                                            <p:cond delay="0"/>
                                          </p:stCondLst>
                                        </p:cTn>
                                        <p:tgtEl>
                                          <p:spTgt spid="3"/>
                                        </p:tgtEl>
                                        <p:attrNameLst>
                                          <p:attrName>style.visibility</p:attrName>
                                        </p:attrNameLst>
                                      </p:cBhvr>
                                      <p:to>
                                        <p:strVal val="visible"/>
                                      </p:to>
                                    </p:set>
                                    <p:animEffect transition="in" filter="wheel(1)">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93188" name="标题 1"/>
          <p:cNvSpPr>
            <a:spLocks noGrp="1"/>
          </p:cNvSpPr>
          <p:nvPr>
            <p:ph type="title"/>
          </p:nvPr>
        </p:nvSpPr>
        <p:spPr>
          <a:xfrm>
            <a:off x="6122988" y="-19050"/>
            <a:ext cx="6069012" cy="993775"/>
          </a:xfrm>
        </p:spPr>
        <p:txBody>
          <a:bodyPr anchor="ctr" anchorCtr="0"/>
          <a:p>
            <a:r>
              <a:rPr lang="zh-CN" altLang="zh-CN" sz="4000"/>
              <a:t>Frequency Sources</a:t>
            </a:r>
            <a:endParaRPr lang="zh-CN" altLang="zh-CN" sz="4000"/>
          </a:p>
        </p:txBody>
      </p:sp>
      <p:sp>
        <p:nvSpPr>
          <p:cNvPr id="16" name="流程图: 库存数据 15"/>
          <p:cNvSpPr/>
          <p:nvPr/>
        </p:nvSpPr>
        <p:spPr>
          <a:xfrm flipH="1">
            <a:off x="5683249" y="5900419"/>
            <a:ext cx="1592542" cy="83820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VCO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7" name="流程图: 库存数据 16"/>
          <p:cNvSpPr/>
          <p:nvPr/>
        </p:nvSpPr>
        <p:spPr>
          <a:xfrm flipH="1">
            <a:off x="7106285" y="5900419"/>
            <a:ext cx="1592539" cy="838200"/>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PLXO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8" name="流程图: 库存数据 17"/>
          <p:cNvSpPr/>
          <p:nvPr/>
        </p:nvSpPr>
        <p:spPr>
          <a:xfrm flipH="1">
            <a:off x="8517890" y="5900420"/>
            <a:ext cx="1800225" cy="838200"/>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PLVCO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0" name="任意多边形 19"/>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ln w="10160">
                  <a:solidFill>
                    <a:schemeClr val="accent5"/>
                  </a:solidFill>
                  <a:prstDash val="solid"/>
                </a:ln>
                <a:solidFill>
                  <a:srgbClr val="FFFFFF"/>
                </a:solidFill>
                <a:effectLst/>
                <a:sym typeface="+mn-ea"/>
              </a:rPr>
              <a:t>Frequency Sources</a:t>
            </a:r>
            <a:endParaRPr lang="en-US" altLang="zh-CN" sz="2000" b="1" strike="noStrike" noProof="1">
              <a:ln w="10160">
                <a:solidFill>
                  <a:schemeClr val="accent5"/>
                </a:solidFill>
                <a:prstDash val="solid"/>
              </a:ln>
              <a:solidFill>
                <a:srgbClr val="FFFFFF"/>
              </a:solidFill>
              <a:effectLst/>
              <a:sym typeface="+mn-ea"/>
            </a:endParaRPr>
          </a:p>
        </p:txBody>
      </p:sp>
      <p:sp>
        <p:nvSpPr>
          <p:cNvPr id="21" name="流程图: 库存数据 20"/>
          <p:cNvSpPr/>
          <p:nvPr/>
        </p:nvSpPr>
        <p:spPr>
          <a:xfrm flipH="1">
            <a:off x="2498725" y="5900420"/>
            <a:ext cx="1916430"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2" name="流程图: 库存数据 21"/>
          <p:cNvSpPr/>
          <p:nvPr/>
        </p:nvSpPr>
        <p:spPr>
          <a:xfrm flipH="1">
            <a:off x="4281150" y="5900419"/>
            <a:ext cx="1592600" cy="83820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367030" y="1167765"/>
            <a:ext cx="7056120" cy="4523105"/>
          </a:xfrm>
          <a:prstGeom prst="rect">
            <a:avLst/>
          </a:prstGeom>
          <a:noFill/>
        </p:spPr>
        <p:txBody>
          <a:bodyPr wrap="none" rtlCol="0">
            <a:spAutoFit/>
          </a:bodyPr>
          <a:p>
            <a:pPr marL="342900" indent="-342900">
              <a:buFont typeface="Arial" panose="020B0604020202020204" pitchFamily="34" charset="0"/>
              <a:buChar char="•"/>
            </a:pPr>
            <a:r>
              <a:rPr lang="en-US" altLang="zh-CN" sz="2400" u="sng"/>
              <a:t>Freq.:</a:t>
            </a:r>
            <a:r>
              <a:rPr lang="en-US" altLang="zh-CN" sz="2400"/>
              <a:t> 100MHz~40GHz</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Reference:</a:t>
            </a:r>
            <a:r>
              <a:rPr lang="en-US" altLang="zh-CN" sz="2400"/>
              <a:t> External/Internal</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Power:</a:t>
            </a:r>
            <a:r>
              <a:rPr lang="en-US" altLang="zh-CN" sz="2400"/>
              <a:t> 10dBm or higher</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 Phase Noise: </a:t>
            </a:r>
            <a:r>
              <a:rPr lang="en-US" altLang="zh-CN" sz="2400"/>
              <a:t>-110dBc/Hz typical @1KHz Offset</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a:t>Customization is available</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a:t>No MOQ </a:t>
            </a:r>
            <a:endParaRPr lang="en-US" altLang="zh-CN" sz="2400"/>
          </a:p>
          <a:p>
            <a:endParaRPr lang="en-US" altLang="zh-CN" sz="2400"/>
          </a:p>
        </p:txBody>
      </p:sp>
      <p:grpSp>
        <p:nvGrpSpPr>
          <p:cNvPr id="13" name="组合 12"/>
          <p:cNvGrpSpPr/>
          <p:nvPr/>
        </p:nvGrpSpPr>
        <p:grpSpPr>
          <a:xfrm>
            <a:off x="7706360" y="1339215"/>
            <a:ext cx="4041140" cy="3201670"/>
            <a:chOff x="12136" y="2109"/>
            <a:chExt cx="6364" cy="5042"/>
          </a:xfrm>
        </p:grpSpPr>
        <p:pic>
          <p:nvPicPr>
            <p:cNvPr id="3" name="图片 2" descr="QPDO-E-100-14-5"/>
            <p:cNvPicPr>
              <a:picLocks noChangeAspect="1"/>
            </p:cNvPicPr>
            <p:nvPr/>
          </p:nvPicPr>
          <p:blipFill>
            <a:blip r:embed="rId1"/>
            <a:stretch>
              <a:fillRect/>
            </a:stretch>
          </p:blipFill>
          <p:spPr>
            <a:xfrm rot="1020000">
              <a:off x="12615" y="2109"/>
              <a:ext cx="5722" cy="5043"/>
            </a:xfrm>
            <a:prstGeom prst="rect">
              <a:avLst/>
            </a:prstGeom>
          </p:spPr>
        </p:pic>
        <p:sp>
          <p:nvSpPr>
            <p:cNvPr id="4" name="圆角矩形 3"/>
            <p:cNvSpPr/>
            <p:nvPr/>
          </p:nvSpPr>
          <p:spPr>
            <a:xfrm>
              <a:off x="12136" y="2205"/>
              <a:ext cx="6364" cy="485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sp>
        <p:nvSpPr>
          <p:cNvPr id="5" name="任意多边形 4"/>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ln w="10160">
                  <a:solidFill>
                    <a:schemeClr val="accent5"/>
                  </a:solidFill>
                  <a:prstDash val="solid"/>
                </a:ln>
                <a:solidFill>
                  <a:srgbClr val="FFFFFF"/>
                </a:solidFill>
                <a:effectLst/>
                <a:sym typeface="+mn-ea"/>
              </a:rPr>
              <a:t>Frequency Sources</a:t>
            </a:r>
            <a:endParaRPr lang="en-US" altLang="zh-CN" sz="2000" b="1" strike="noStrike" noProof="1">
              <a:ln w="10160">
                <a:solidFill>
                  <a:schemeClr val="accent5"/>
                </a:solidFill>
                <a:prstDash val="solid"/>
              </a:ln>
              <a:solidFill>
                <a:srgbClr val="FFFFFF"/>
              </a:solidFill>
              <a:effectLst/>
              <a:sym typeface="+mn-ea"/>
            </a:endParaRPr>
          </a:p>
        </p:txBody>
      </p:sp>
      <p:sp>
        <p:nvSpPr>
          <p:cNvPr id="6" name="流程图: 库存数据 5"/>
          <p:cNvSpPr/>
          <p:nvPr/>
        </p:nvSpPr>
        <p:spPr>
          <a:xfrm flipH="1">
            <a:off x="2498725" y="5900420"/>
            <a:ext cx="1916430"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7" name="流程图: 库存数据 6"/>
          <p:cNvSpPr/>
          <p:nvPr/>
        </p:nvSpPr>
        <p:spPr>
          <a:xfrm flipH="1">
            <a:off x="4281150" y="5900419"/>
            <a:ext cx="1592600" cy="83820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8" name="流程图: 库存数据 7"/>
          <p:cNvSpPr/>
          <p:nvPr/>
        </p:nvSpPr>
        <p:spPr>
          <a:xfrm flipH="1">
            <a:off x="5683249" y="5900419"/>
            <a:ext cx="1592542" cy="83820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VCO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9" name="流程图: 库存数据 8"/>
          <p:cNvSpPr/>
          <p:nvPr/>
        </p:nvSpPr>
        <p:spPr>
          <a:xfrm flipH="1">
            <a:off x="7106285" y="5900419"/>
            <a:ext cx="1592539" cy="838200"/>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PLXO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任意多边形 9"/>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Frequency Sources</a:t>
            </a:r>
            <a:endParaRPr lang="en-US" altLang="zh-CN" sz="2400" b="1" strike="noStrike" noProof="1">
              <a:ln w="10160">
                <a:solidFill>
                  <a:schemeClr val="accent5"/>
                </a:solidFill>
                <a:prstDash val="solid"/>
              </a:ln>
              <a:solidFill>
                <a:srgbClr val="FFFFFF"/>
              </a:solidFill>
              <a:effectLst/>
              <a:sym typeface="+mn-ea"/>
            </a:endParaRPr>
          </a:p>
        </p:txBody>
      </p:sp>
      <p:sp>
        <p:nvSpPr>
          <p:cNvPr id="11" name="流程图: 库存数据 10"/>
          <p:cNvSpPr/>
          <p:nvPr/>
        </p:nvSpPr>
        <p:spPr>
          <a:xfrm flipH="1">
            <a:off x="2498725" y="5900420"/>
            <a:ext cx="1916430"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2" name="流程图: 库存数据 11"/>
          <p:cNvSpPr/>
          <p:nvPr/>
        </p:nvSpPr>
        <p:spPr>
          <a:xfrm flipH="1">
            <a:off x="4281150" y="5900419"/>
            <a:ext cx="1592600" cy="83820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20834" name="标题 1"/>
          <p:cNvSpPr>
            <a:spLocks noGrp="1"/>
          </p:cNvSpPr>
          <p:nvPr>
            <p:ph type="title"/>
          </p:nvPr>
        </p:nvSpPr>
        <p:spPr>
          <a:xfrm>
            <a:off x="6096000" y="-9525"/>
            <a:ext cx="6069013" cy="993775"/>
          </a:xfrm>
        </p:spPr>
        <p:txBody>
          <a:bodyPr anchor="ctr" anchorCtr="0"/>
          <a:p>
            <a:r>
              <a:rPr lang="zh-CN" altLang="zh-CN" sz="4000"/>
              <a:t>Phase Shifters</a:t>
            </a:r>
            <a:endParaRPr lang="zh-CN" altLang="zh-CN" sz="4000"/>
          </a:p>
        </p:txBody>
      </p:sp>
      <p:grpSp>
        <p:nvGrpSpPr>
          <p:cNvPr id="4" name="组合 3"/>
          <p:cNvGrpSpPr/>
          <p:nvPr/>
        </p:nvGrpSpPr>
        <p:grpSpPr>
          <a:xfrm>
            <a:off x="7026275" y="1771015"/>
            <a:ext cx="4729480" cy="2708910"/>
            <a:chOff x="11065" y="2789"/>
            <a:chExt cx="7448" cy="4266"/>
          </a:xfrm>
        </p:grpSpPr>
        <p:pic>
          <p:nvPicPr>
            <p:cNvPr id="2" name="图片 1"/>
            <p:cNvPicPr>
              <a:picLocks noChangeAspect="1"/>
            </p:cNvPicPr>
            <p:nvPr/>
          </p:nvPicPr>
          <p:blipFill>
            <a:blip r:embed="rId1"/>
            <a:stretch>
              <a:fillRect/>
            </a:stretch>
          </p:blipFill>
          <p:spPr>
            <a:xfrm>
              <a:off x="11684" y="2866"/>
              <a:ext cx="6446" cy="4113"/>
            </a:xfrm>
            <a:prstGeom prst="rect">
              <a:avLst/>
            </a:prstGeom>
          </p:spPr>
        </p:pic>
        <p:sp>
          <p:nvSpPr>
            <p:cNvPr id="3" name="圆角矩形 2"/>
            <p:cNvSpPr/>
            <p:nvPr/>
          </p:nvSpPr>
          <p:spPr>
            <a:xfrm>
              <a:off x="11065" y="2789"/>
              <a:ext cx="7448" cy="4266"/>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sp>
        <p:nvSpPr>
          <p:cNvPr id="18" name="流程图: 库存数据 17"/>
          <p:cNvSpPr/>
          <p:nvPr/>
        </p:nvSpPr>
        <p:spPr>
          <a:xfrm flipH="1">
            <a:off x="7827010" y="5885815"/>
            <a:ext cx="4057650" cy="838200"/>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Voltage Controlled Phase Shifters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8" name="流程图: 库存数据 7"/>
          <p:cNvSpPr/>
          <p:nvPr/>
        </p:nvSpPr>
        <p:spPr>
          <a:xfrm flipH="1">
            <a:off x="5279390" y="5900420"/>
            <a:ext cx="3003550" cy="83820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Digital Phase Shifters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任意多边形 9"/>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Phase Shifters</a:t>
            </a:r>
            <a:endParaRPr lang="en-US" altLang="zh-CN" sz="2400" b="1" strike="noStrike" noProof="1">
              <a:ln w="10160">
                <a:solidFill>
                  <a:schemeClr val="accent5"/>
                </a:solidFill>
                <a:prstDash val="solid"/>
              </a:ln>
              <a:solidFill>
                <a:srgbClr val="FFFFFF"/>
              </a:solidFill>
              <a:effectLst/>
              <a:sym typeface="+mn-ea"/>
            </a:endParaRPr>
          </a:p>
        </p:txBody>
      </p:sp>
      <p:sp>
        <p:nvSpPr>
          <p:cNvPr id="11" name="流程图: 库存数据 10"/>
          <p:cNvSpPr/>
          <p:nvPr/>
        </p:nvSpPr>
        <p:spPr>
          <a:xfrm flipH="1">
            <a:off x="2353945" y="5900420"/>
            <a:ext cx="3246120"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Manual Phase Shifters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5" name="文本框 4"/>
          <p:cNvSpPr txBox="1"/>
          <p:nvPr/>
        </p:nvSpPr>
        <p:spPr>
          <a:xfrm>
            <a:off x="163195" y="1637030"/>
            <a:ext cx="8332470" cy="3046095"/>
          </a:xfrm>
          <a:prstGeom prst="rect">
            <a:avLst/>
          </a:prstGeom>
          <a:noFill/>
        </p:spPr>
        <p:txBody>
          <a:bodyPr wrap="square" rtlCol="0">
            <a:spAutoFit/>
          </a:bodyPr>
          <a:p>
            <a:pPr marL="342900" indent="-342900" algn="l">
              <a:buFont typeface="Arial" panose="020B0604020202020204" pitchFamily="34" charset="0"/>
              <a:buChar char="•"/>
            </a:pPr>
            <a:r>
              <a:rPr lang="en-US" altLang="zh-CN" sz="2400" b="1"/>
              <a:t>Manual Phase Shifters</a:t>
            </a:r>
            <a:r>
              <a:rPr lang="en-US" altLang="zh-CN" sz="2400"/>
              <a:t>: </a:t>
            </a:r>
            <a:endParaRPr lang="en-US" altLang="zh-CN" sz="2400"/>
          </a:p>
          <a:p>
            <a:pPr algn="l">
              <a:buFont typeface="Arial" panose="020B0604020202020204" pitchFamily="34" charset="0"/>
            </a:pPr>
            <a:r>
              <a:rPr lang="en-US" altLang="zh-CN" sz="2400"/>
              <a:t>    Up to 40GHz | Up to  900°/GHz | Up to 100W	</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b="1"/>
              <a:t>Digitally Controlled Phase Shifter</a:t>
            </a:r>
            <a:r>
              <a:rPr lang="en-US" altLang="en-US" sz="2400" b="1"/>
              <a:t>:</a:t>
            </a:r>
            <a:endParaRPr lang="en-US" altLang="en-US" sz="2400" b="1"/>
          </a:p>
          <a:p>
            <a:pPr algn="l"/>
            <a:r>
              <a:rPr lang="en-US" altLang="zh-CN" sz="2400">
                <a:sym typeface="+mn-ea"/>
              </a:rPr>
              <a:t>    Up to 40GHz </a:t>
            </a:r>
            <a:endParaRPr lang="en-US" altLang="zh-CN" sz="2400">
              <a:sym typeface="+mn-ea"/>
            </a:endParaRPr>
          </a:p>
          <a:p>
            <a:pPr algn="l"/>
            <a:endParaRPr lang="en-US" altLang="en-US" sz="2400" b="1"/>
          </a:p>
          <a:p>
            <a:pPr marL="342900" indent="-342900" algn="l">
              <a:buFont typeface="Arial" panose="020B0604020202020204" pitchFamily="34" charset="0"/>
              <a:buChar char="•"/>
            </a:pPr>
            <a:r>
              <a:rPr lang="en-US" altLang="zh-CN" sz="2400" b="1"/>
              <a:t>Voltage Controlled Phase Shifter:</a:t>
            </a:r>
            <a:r>
              <a:rPr lang="en-US" altLang="zh-CN" sz="2400"/>
              <a:t>	</a:t>
            </a:r>
            <a:endParaRPr lang="en-US" altLang="zh-CN" sz="2400"/>
          </a:p>
          <a:p>
            <a:pPr algn="l"/>
            <a:r>
              <a:rPr lang="en-US" altLang="zh-CN" sz="2400">
                <a:sym typeface="+mn-ea"/>
              </a:rPr>
              <a:t>    Up to 40GHz</a:t>
            </a:r>
            <a:endParaRPr lang="en-US" alt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35170" name="标题 1"/>
          <p:cNvSpPr>
            <a:spLocks noGrp="1"/>
          </p:cNvSpPr>
          <p:nvPr>
            <p:ph type="title"/>
          </p:nvPr>
        </p:nvSpPr>
        <p:spPr>
          <a:xfrm>
            <a:off x="8811260" y="9525"/>
            <a:ext cx="3357245" cy="993775"/>
          </a:xfrm>
        </p:spPr>
        <p:txBody>
          <a:bodyPr anchor="ctr" anchorCtr="0"/>
          <a:p>
            <a:r>
              <a:rPr lang="en-US" altLang="zh-CN" sz="4000"/>
              <a:t>Filter</a:t>
            </a:r>
            <a:endParaRPr lang="en-US" altLang="zh-CN" sz="4000">
              <a:sym typeface="方正书宋_GBK" panose="02000000000000000000" charset="-122"/>
            </a:endParaRPr>
          </a:p>
        </p:txBody>
      </p:sp>
      <p:sp>
        <p:nvSpPr>
          <p:cNvPr id="8" name="文本框 7"/>
          <p:cNvSpPr txBox="1"/>
          <p:nvPr/>
        </p:nvSpPr>
        <p:spPr>
          <a:xfrm>
            <a:off x="264160" y="1899285"/>
            <a:ext cx="6753860" cy="2306955"/>
          </a:xfrm>
          <a:prstGeom prst="rect">
            <a:avLst/>
          </a:prstGeom>
          <a:noFill/>
        </p:spPr>
        <p:txBody>
          <a:bodyPr wrap="square" rtlCol="0">
            <a:spAutoFit/>
          </a:bodyPr>
          <a:p>
            <a:pPr algn="l">
              <a:buFont typeface="Arial" panose="020B0604020202020204" pitchFamily="34" charset="0"/>
            </a:pPr>
            <a:endParaRPr lang="zh-CN" altLang="en-US" sz="2400"/>
          </a:p>
          <a:p>
            <a:pPr marL="342900" indent="-342900" algn="l">
              <a:buFont typeface="Arial" panose="020B0604020202020204" pitchFamily="34" charset="0"/>
              <a:buChar char="•"/>
            </a:pPr>
            <a:r>
              <a:rPr lang="en-US" altLang="zh-CN" sz="2400" u="sng">
                <a:latin typeface="+mn-lt"/>
                <a:cs typeface="+mn-lt"/>
              </a:rPr>
              <a:t>Freq.:</a:t>
            </a:r>
            <a:r>
              <a:rPr lang="en-US" altLang="zh-CN" sz="2400">
                <a:latin typeface="+mn-lt"/>
                <a:cs typeface="+mn-lt"/>
              </a:rPr>
              <a:t> Up to 110GHz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u="sng">
                <a:latin typeface="+mn-lt"/>
                <a:cs typeface="+mn-lt"/>
              </a:rPr>
              <a:t>Stopband Attenuation:</a:t>
            </a:r>
            <a:r>
              <a:rPr lang="en-US" altLang="zh-CN" sz="2400">
                <a:latin typeface="+mn-lt"/>
                <a:cs typeface="+mn-lt"/>
              </a:rPr>
              <a:t> up to 90dB</a:t>
            </a:r>
            <a:endParaRPr lang="zh-CN" altLang="en-US" sz="2400">
              <a:latin typeface="+mn-lt"/>
              <a:cs typeface="+mn-lt"/>
            </a:endParaRPr>
          </a:p>
          <a:p>
            <a:pPr marL="342900" indent="-342900" algn="l">
              <a:buFont typeface="Arial" panose="020B0604020202020204" pitchFamily="34" charset="0"/>
              <a:buChar char="•"/>
            </a:pPr>
            <a:endParaRPr lang="zh-CN" altLang="en-US" sz="2400">
              <a:latin typeface="+mn-lt"/>
              <a:cs typeface="+mn-lt"/>
            </a:endParaRPr>
          </a:p>
          <a:p>
            <a:pPr marL="342900" indent="-342900" algn="l">
              <a:buFont typeface="Arial" panose="020B0604020202020204" pitchFamily="34" charset="0"/>
              <a:buChar char="•"/>
            </a:pPr>
            <a:r>
              <a:rPr lang="en-US" altLang="zh-CN" sz="2400">
                <a:latin typeface="+mn-lt"/>
                <a:cs typeface="+mn-lt"/>
              </a:rPr>
              <a:t>Customization is available</a:t>
            </a:r>
            <a:endParaRPr lang="en-US" altLang="zh-CN" sz="2400">
              <a:latin typeface="+mn-lt"/>
              <a:cs typeface="+mn-lt"/>
            </a:endParaRPr>
          </a:p>
        </p:txBody>
      </p:sp>
      <p:grpSp>
        <p:nvGrpSpPr>
          <p:cNvPr id="14" name="组合 13"/>
          <p:cNvGrpSpPr/>
          <p:nvPr/>
        </p:nvGrpSpPr>
        <p:grpSpPr>
          <a:xfrm>
            <a:off x="18415" y="5885815"/>
            <a:ext cx="8923655" cy="852170"/>
            <a:chOff x="29" y="9269"/>
            <a:chExt cx="14053" cy="1342"/>
          </a:xfrm>
        </p:grpSpPr>
        <p:sp>
          <p:nvSpPr>
            <p:cNvPr id="6" name="流程图: 库存数据 5"/>
            <p:cNvSpPr/>
            <p:nvPr/>
          </p:nvSpPr>
          <p:spPr>
            <a:xfrm flipH="1">
              <a:off x="9058" y="9269"/>
              <a:ext cx="2551"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Low Pass </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7" name="流程图: 库存数据 6"/>
            <p:cNvSpPr/>
            <p:nvPr/>
          </p:nvSpPr>
          <p:spPr>
            <a:xfrm flipH="1">
              <a:off x="11532" y="9269"/>
              <a:ext cx="2551" cy="1320"/>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Band Reject</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任意多边形 9"/>
            <p:cNvSpPr/>
            <p:nvPr/>
          </p:nvSpPr>
          <p:spPr>
            <a:xfrm>
              <a:off x="29" y="9269"/>
              <a:ext cx="4096" cy="1343"/>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Coaxial Filter</a:t>
              </a:r>
              <a:endParaRPr lang="en-US" altLang="zh-CN" sz="2400" b="1" strike="noStrike" noProof="1">
                <a:ln w="10160">
                  <a:solidFill>
                    <a:schemeClr val="accent5"/>
                  </a:solidFill>
                  <a:prstDash val="solid"/>
                </a:ln>
                <a:solidFill>
                  <a:srgbClr val="FFFFFF"/>
                </a:solidFill>
                <a:effectLst/>
                <a:sym typeface="+mn-ea"/>
              </a:endParaRPr>
            </a:p>
          </p:txBody>
        </p:sp>
        <p:sp>
          <p:nvSpPr>
            <p:cNvPr id="11" name="流程图: 库存数据 10"/>
            <p:cNvSpPr/>
            <p:nvPr/>
          </p:nvSpPr>
          <p:spPr>
            <a:xfrm flipH="1">
              <a:off x="4125" y="9269"/>
              <a:ext cx="2551" cy="13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Band Pass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2" name="流程图: 库存数据 11"/>
            <p:cNvSpPr/>
            <p:nvPr/>
          </p:nvSpPr>
          <p:spPr>
            <a:xfrm flipH="1">
              <a:off x="6566" y="9269"/>
              <a:ext cx="2551"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High Pass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9" name="流程图: 库存数据 18"/>
            <p:cNvSpPr/>
            <p:nvPr/>
          </p:nvSpPr>
          <p:spPr>
            <a:xfrm flipH="1">
              <a:off x="4110" y="9269"/>
              <a:ext cx="2551" cy="13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Band Pass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3" name="流程图: 库存数据 22"/>
            <p:cNvSpPr/>
            <p:nvPr/>
          </p:nvSpPr>
          <p:spPr>
            <a:xfrm flipH="1">
              <a:off x="6584" y="9269"/>
              <a:ext cx="2551"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High Pass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grpSp>
      <p:grpSp>
        <p:nvGrpSpPr>
          <p:cNvPr id="13" name="组合 12"/>
          <p:cNvGrpSpPr/>
          <p:nvPr/>
        </p:nvGrpSpPr>
        <p:grpSpPr>
          <a:xfrm>
            <a:off x="6730365" y="-541020"/>
            <a:ext cx="6502400" cy="5439410"/>
            <a:chOff x="10599" y="-852"/>
            <a:chExt cx="10240" cy="8566"/>
          </a:xfrm>
        </p:grpSpPr>
        <p:pic>
          <p:nvPicPr>
            <p:cNvPr id="4" name="图片 3" descr="QBF-43500-49500-20-2"/>
            <p:cNvPicPr>
              <a:picLocks noChangeAspect="1"/>
            </p:cNvPicPr>
            <p:nvPr/>
          </p:nvPicPr>
          <p:blipFill>
            <a:blip r:embed="rId1"/>
            <a:stretch>
              <a:fillRect/>
            </a:stretch>
          </p:blipFill>
          <p:spPr>
            <a:xfrm rot="20340000">
              <a:off x="10599" y="-852"/>
              <a:ext cx="10240" cy="8566"/>
            </a:xfrm>
            <a:prstGeom prst="rect">
              <a:avLst/>
            </a:prstGeom>
          </p:spPr>
        </p:pic>
        <p:sp>
          <p:nvSpPr>
            <p:cNvPr id="3" name="圆角矩形 2"/>
            <p:cNvSpPr/>
            <p:nvPr/>
          </p:nvSpPr>
          <p:spPr>
            <a:xfrm>
              <a:off x="12395" y="1987"/>
              <a:ext cx="5674" cy="288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grpSp>
        <p:nvGrpSpPr>
          <p:cNvPr id="9" name="组合 8"/>
          <p:cNvGrpSpPr/>
          <p:nvPr/>
        </p:nvGrpSpPr>
        <p:grpSpPr>
          <a:xfrm>
            <a:off x="7569200" y="3660775"/>
            <a:ext cx="4185920" cy="1903730"/>
            <a:chOff x="12209" y="5831"/>
            <a:chExt cx="6592" cy="2998"/>
          </a:xfrm>
        </p:grpSpPr>
        <p:pic>
          <p:nvPicPr>
            <p:cNvPr id="2" name="图片 1" descr="QBF-23000-30000-85-1"/>
            <p:cNvPicPr>
              <a:picLocks noChangeAspect="1"/>
            </p:cNvPicPr>
            <p:nvPr/>
          </p:nvPicPr>
          <p:blipFill>
            <a:blip r:embed="rId2"/>
            <a:stretch>
              <a:fillRect/>
            </a:stretch>
          </p:blipFill>
          <p:spPr>
            <a:xfrm rot="720000">
              <a:off x="12209" y="5831"/>
              <a:ext cx="6592" cy="2998"/>
            </a:xfrm>
            <a:prstGeom prst="rect">
              <a:avLst/>
            </a:prstGeom>
          </p:spPr>
        </p:pic>
        <p:sp>
          <p:nvSpPr>
            <p:cNvPr id="5" name="圆角矩形 4"/>
            <p:cNvSpPr/>
            <p:nvPr/>
          </p:nvSpPr>
          <p:spPr>
            <a:xfrm>
              <a:off x="12685" y="5885"/>
              <a:ext cx="5674" cy="288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500"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par>
                                <p:cTn id="8" presetID="21" presetClass="entr" presetSubtype="1" fill="hold" nodeType="withEffect">
                                  <p:stCondLst>
                                    <p:cond delay="0"/>
                                  </p:stCondLst>
                                  <p:childTnLst>
                                    <p:set>
                                      <p:cBhvr>
                                        <p:cTn id="9" dur="500" fill="hold">
                                          <p:stCondLst>
                                            <p:cond delay="0"/>
                                          </p:stCondLst>
                                        </p:cTn>
                                        <p:tgtEl>
                                          <p:spTgt spid="9"/>
                                        </p:tgtEl>
                                        <p:attrNameLst>
                                          <p:attrName>style.visibility</p:attrName>
                                        </p:attrNameLst>
                                      </p:cBhvr>
                                      <p:to>
                                        <p:strVal val="visible"/>
                                      </p:to>
                                    </p:set>
                                    <p:animEffect transition="in" filter="wheel(1)">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93188" name="标题 1"/>
          <p:cNvSpPr>
            <a:spLocks noGrp="1"/>
          </p:cNvSpPr>
          <p:nvPr>
            <p:ph type="title"/>
          </p:nvPr>
        </p:nvSpPr>
        <p:spPr>
          <a:xfrm>
            <a:off x="6122988" y="-19050"/>
            <a:ext cx="6069012" cy="993775"/>
          </a:xfrm>
        </p:spPr>
        <p:txBody>
          <a:bodyPr anchor="ctr" anchorCtr="0"/>
          <a:p>
            <a:r>
              <a:rPr lang="en-US" altLang="zh-CN" sz="4000"/>
              <a:t>Circulators/Isolators</a:t>
            </a:r>
            <a:endParaRPr lang="en-US" altLang="zh-CN" sz="4000"/>
          </a:p>
        </p:txBody>
      </p:sp>
      <p:sp>
        <p:nvSpPr>
          <p:cNvPr id="20" name="任意多边形 19"/>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ln w="10160">
                  <a:solidFill>
                    <a:schemeClr val="accent5"/>
                  </a:solidFill>
                  <a:prstDash val="solid"/>
                </a:ln>
                <a:solidFill>
                  <a:srgbClr val="FFFFFF"/>
                </a:solidFill>
                <a:effectLst/>
                <a:sym typeface="+mn-ea"/>
              </a:rPr>
              <a:t>Frequency Sources</a:t>
            </a:r>
            <a:endParaRPr lang="en-US" altLang="zh-CN" sz="2000" b="1" strike="noStrike" noProof="1">
              <a:ln w="10160">
                <a:solidFill>
                  <a:schemeClr val="accent5"/>
                </a:solidFill>
                <a:prstDash val="solid"/>
              </a:ln>
              <a:solidFill>
                <a:srgbClr val="FFFFFF"/>
              </a:solidFill>
              <a:effectLst/>
              <a:sym typeface="+mn-ea"/>
            </a:endParaRPr>
          </a:p>
        </p:txBody>
      </p:sp>
      <p:sp>
        <p:nvSpPr>
          <p:cNvPr id="2" name="文本框 1"/>
          <p:cNvSpPr txBox="1"/>
          <p:nvPr/>
        </p:nvSpPr>
        <p:spPr>
          <a:xfrm>
            <a:off x="367030" y="1167765"/>
            <a:ext cx="5041900" cy="4523105"/>
          </a:xfrm>
          <a:prstGeom prst="rect">
            <a:avLst/>
          </a:prstGeom>
          <a:noFill/>
        </p:spPr>
        <p:txBody>
          <a:bodyPr wrap="none" rtlCol="0">
            <a:spAutoFit/>
          </a:bodyPr>
          <a:p>
            <a:pPr marL="342900" indent="-342900">
              <a:buFont typeface="Arial" panose="020B0604020202020204" pitchFamily="34" charset="0"/>
              <a:buChar char="•"/>
            </a:pPr>
            <a:r>
              <a:rPr lang="en-US" altLang="zh-CN" sz="2400" u="sng"/>
              <a:t>Freq.:</a:t>
            </a:r>
            <a:r>
              <a:rPr lang="en-US" altLang="zh-CN" sz="2400"/>
              <a:t> 10MHz ~110GHz</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Isolation:</a:t>
            </a:r>
            <a:r>
              <a:rPr lang="en-US" altLang="zh-CN" sz="2400"/>
              <a:t> 16 ~ 50dB</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Bandwidth:</a:t>
            </a:r>
            <a:r>
              <a:rPr lang="en-US" altLang="zh-CN" sz="2400"/>
              <a:t> up to 4 Octaves</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Insertion Loss</a:t>
            </a:r>
            <a:r>
              <a:rPr lang="en-US" altLang="zh-CN" sz="2400"/>
              <a:t>: 0.3 ~ 1dB typical</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a:t>Average Power: up to 1.5KW CW</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a:t>Customization is available</a:t>
            </a:r>
            <a:endParaRPr lang="en-US" altLang="zh-CN" sz="2400"/>
          </a:p>
          <a:p>
            <a:endParaRPr lang="en-US" altLang="zh-CN" sz="2400"/>
          </a:p>
        </p:txBody>
      </p:sp>
      <p:grpSp>
        <p:nvGrpSpPr>
          <p:cNvPr id="13" name="组合 12"/>
          <p:cNvGrpSpPr/>
          <p:nvPr/>
        </p:nvGrpSpPr>
        <p:grpSpPr>
          <a:xfrm>
            <a:off x="7727950" y="1437005"/>
            <a:ext cx="4041140" cy="3163570"/>
            <a:chOff x="12136" y="2139"/>
            <a:chExt cx="6364" cy="4982"/>
          </a:xfrm>
        </p:grpSpPr>
        <p:pic>
          <p:nvPicPr>
            <p:cNvPr id="3" name="图片 2" descr="/home/qwv/Documents/公司资料/Qualwave/产品图片PNG/CIRCULATORR.pngCIRCULATORR"/>
            <p:cNvPicPr>
              <a:picLocks noChangeAspect="1"/>
            </p:cNvPicPr>
            <p:nvPr/>
          </p:nvPicPr>
          <p:blipFill>
            <a:blip r:embed="rId1"/>
            <a:srcRect/>
            <a:stretch>
              <a:fillRect/>
            </a:stretch>
          </p:blipFill>
          <p:spPr>
            <a:xfrm rot="1020000">
              <a:off x="12615" y="2139"/>
              <a:ext cx="5722" cy="4982"/>
            </a:xfrm>
            <a:prstGeom prst="rect">
              <a:avLst/>
            </a:prstGeom>
          </p:spPr>
        </p:pic>
        <p:sp>
          <p:nvSpPr>
            <p:cNvPr id="4" name="圆角矩形 3"/>
            <p:cNvSpPr/>
            <p:nvPr/>
          </p:nvSpPr>
          <p:spPr>
            <a:xfrm>
              <a:off x="12136" y="2205"/>
              <a:ext cx="6364" cy="485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sp>
        <p:nvSpPr>
          <p:cNvPr id="5" name="任意多边形 4"/>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ln w="10160">
                  <a:solidFill>
                    <a:schemeClr val="accent5"/>
                  </a:solidFill>
                  <a:prstDash val="solid"/>
                </a:ln>
                <a:solidFill>
                  <a:srgbClr val="FFFFFF"/>
                </a:solidFill>
                <a:effectLst/>
                <a:sym typeface="+mn-ea"/>
              </a:rPr>
              <a:t>Frequency Sources</a:t>
            </a:r>
            <a:endParaRPr lang="en-US" altLang="zh-CN" sz="2000" b="1" strike="noStrike" noProof="1">
              <a:ln w="10160">
                <a:solidFill>
                  <a:schemeClr val="accent5"/>
                </a:solidFill>
                <a:prstDash val="solid"/>
              </a:ln>
              <a:solidFill>
                <a:srgbClr val="FFFFFF"/>
              </a:solidFill>
              <a:effectLst/>
              <a:sym typeface="+mn-ea"/>
            </a:endParaRPr>
          </a:p>
        </p:txBody>
      </p:sp>
      <p:sp>
        <p:nvSpPr>
          <p:cNvPr id="10" name="任意多边形 9"/>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Circulators/</a:t>
            </a:r>
            <a:endParaRPr lang="en-US" altLang="zh-CN" sz="2400" b="1" strike="noStrike" noProof="1">
              <a:ln w="10160">
                <a:solidFill>
                  <a:schemeClr val="accent5"/>
                </a:solidFill>
                <a:prstDash val="solid"/>
              </a:ln>
              <a:solidFill>
                <a:srgbClr val="FFFFFF"/>
              </a:solidFill>
              <a:effectLst/>
              <a:sym typeface="+mn-ea"/>
            </a:endParaRPr>
          </a:p>
          <a:p>
            <a:pPr algn="ctr" fontAlgn="base"/>
            <a:r>
              <a:rPr lang="en-US" altLang="zh-CN" sz="2400" b="1" strike="noStrike" noProof="1">
                <a:ln w="10160">
                  <a:solidFill>
                    <a:schemeClr val="accent5"/>
                  </a:solidFill>
                  <a:prstDash val="solid"/>
                </a:ln>
                <a:solidFill>
                  <a:srgbClr val="FFFFFF"/>
                </a:solidFill>
                <a:effectLst/>
                <a:sym typeface="+mn-ea"/>
              </a:rPr>
              <a:t>Isolators</a:t>
            </a:r>
            <a:endParaRPr lang="en-US" altLang="zh-CN" sz="2400" b="1" strike="noStrike" noProof="1">
              <a:ln w="10160">
                <a:solidFill>
                  <a:schemeClr val="accent5"/>
                </a:solidFill>
                <a:prstDash val="solid"/>
              </a:ln>
              <a:solidFill>
                <a:srgbClr val="FFFFFF"/>
              </a:solidFill>
              <a:effectLst/>
              <a:sym typeface="+mn-ea"/>
            </a:endParaRPr>
          </a:p>
        </p:txBody>
      </p:sp>
      <p:sp>
        <p:nvSpPr>
          <p:cNvPr id="11" name="流程图: 库存数据 10"/>
          <p:cNvSpPr/>
          <p:nvPr/>
        </p:nvSpPr>
        <p:spPr>
          <a:xfrm flipH="1">
            <a:off x="2374265" y="5900420"/>
            <a:ext cx="1833880"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Coaxial</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30" name="组合 29"/>
          <p:cNvGrpSpPr/>
          <p:nvPr/>
        </p:nvGrpSpPr>
        <p:grpSpPr>
          <a:xfrm>
            <a:off x="4010660" y="5900420"/>
            <a:ext cx="1592580" cy="838200"/>
            <a:chOff x="7759" y="7537"/>
            <a:chExt cx="2508" cy="1320"/>
          </a:xfrm>
        </p:grpSpPr>
        <p:sp>
          <p:nvSpPr>
            <p:cNvPr id="7" name="流程图: 库存数据 6"/>
            <p:cNvSpPr/>
            <p:nvPr/>
          </p:nvSpPr>
          <p:spPr>
            <a:xfrm flipH="1">
              <a:off x="7759" y="7537"/>
              <a:ext cx="2508"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4" name="文本框 13"/>
            <p:cNvSpPr txBox="1"/>
            <p:nvPr/>
          </p:nvSpPr>
          <p:spPr>
            <a:xfrm>
              <a:off x="8249" y="7811"/>
              <a:ext cx="1889" cy="725"/>
            </a:xfrm>
            <a:prstGeom prst="rect">
              <a:avLst/>
            </a:prstGeom>
            <a:noFill/>
          </p:spPr>
          <p:txBody>
            <a:bodyPr wrap="none" rtlCol="0">
              <a:spAutoFit/>
            </a:bodyPr>
            <a:p>
              <a:r>
                <a:rPr lang="en-US" altLang="zh-CN" sz="2400"/>
                <a:t>Drop-In</a:t>
              </a:r>
              <a:endParaRPr lang="en-US" altLang="zh-CN" sz="2400"/>
            </a:p>
          </p:txBody>
        </p:sp>
      </p:grpSp>
      <p:grpSp>
        <p:nvGrpSpPr>
          <p:cNvPr id="19" name="组合 18"/>
          <p:cNvGrpSpPr/>
          <p:nvPr/>
        </p:nvGrpSpPr>
        <p:grpSpPr>
          <a:xfrm>
            <a:off x="5332730" y="5900420"/>
            <a:ext cx="2586990" cy="838200"/>
            <a:chOff x="9250" y="9293"/>
            <a:chExt cx="4074" cy="1320"/>
          </a:xfrm>
        </p:grpSpPr>
        <p:sp>
          <p:nvSpPr>
            <p:cNvPr id="16" name="流程图: 库存数据 15"/>
            <p:cNvSpPr/>
            <p:nvPr/>
          </p:nvSpPr>
          <p:spPr>
            <a:xfrm flipH="1">
              <a:off x="9250" y="9293"/>
              <a:ext cx="4074"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5" name="文本框 14"/>
            <p:cNvSpPr txBox="1"/>
            <p:nvPr/>
          </p:nvSpPr>
          <p:spPr>
            <a:xfrm>
              <a:off x="9795" y="9591"/>
              <a:ext cx="3409" cy="725"/>
            </a:xfrm>
            <a:prstGeom prst="rect">
              <a:avLst/>
            </a:prstGeom>
            <a:noFill/>
          </p:spPr>
          <p:txBody>
            <a:bodyPr wrap="none" rtlCol="0">
              <a:spAutoFit/>
            </a:bodyPr>
            <a:p>
              <a:r>
                <a:rPr lang="en-US" altLang="zh-CN" sz="2400"/>
                <a:t>Surface Mount</a:t>
              </a:r>
              <a:endParaRPr lang="en-US" altLang="zh-CN" sz="2400"/>
            </a:p>
          </p:txBody>
        </p:sp>
      </p:grpSp>
      <p:grpSp>
        <p:nvGrpSpPr>
          <p:cNvPr id="26" name="组合 25"/>
          <p:cNvGrpSpPr/>
          <p:nvPr/>
        </p:nvGrpSpPr>
        <p:grpSpPr>
          <a:xfrm>
            <a:off x="7649210" y="5900420"/>
            <a:ext cx="2218690" cy="838200"/>
            <a:chOff x="13317" y="9294"/>
            <a:chExt cx="3494" cy="1320"/>
          </a:xfrm>
        </p:grpSpPr>
        <p:sp>
          <p:nvSpPr>
            <p:cNvPr id="24" name="流程图: 库存数据 23"/>
            <p:cNvSpPr/>
            <p:nvPr/>
          </p:nvSpPr>
          <p:spPr>
            <a:xfrm flipH="1">
              <a:off x="13317" y="9294"/>
              <a:ext cx="3494"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5" name="文本框 24"/>
            <p:cNvSpPr txBox="1"/>
            <p:nvPr/>
          </p:nvSpPr>
          <p:spPr>
            <a:xfrm>
              <a:off x="13982" y="9592"/>
              <a:ext cx="2672" cy="725"/>
            </a:xfrm>
            <a:prstGeom prst="rect">
              <a:avLst/>
            </a:prstGeom>
            <a:noFill/>
          </p:spPr>
          <p:txBody>
            <a:bodyPr wrap="none" rtlCol="0">
              <a:spAutoFit/>
            </a:bodyPr>
            <a:p>
              <a:r>
                <a:rPr lang="en-US" altLang="zh-CN" sz="2400"/>
                <a:t>Waveguide</a:t>
              </a:r>
              <a:endParaRPr lang="en-US" altLang="zh-CN" sz="2400"/>
            </a:p>
          </p:txBody>
        </p:sp>
      </p:grpSp>
      <p:grpSp>
        <p:nvGrpSpPr>
          <p:cNvPr id="27" name="组合 26"/>
          <p:cNvGrpSpPr/>
          <p:nvPr/>
        </p:nvGrpSpPr>
        <p:grpSpPr>
          <a:xfrm>
            <a:off x="9597390" y="5900420"/>
            <a:ext cx="2218690" cy="838200"/>
            <a:chOff x="13317" y="9294"/>
            <a:chExt cx="3494" cy="1320"/>
          </a:xfrm>
        </p:grpSpPr>
        <p:sp>
          <p:nvSpPr>
            <p:cNvPr id="28" name="流程图: 库存数据 27"/>
            <p:cNvSpPr/>
            <p:nvPr/>
          </p:nvSpPr>
          <p:spPr>
            <a:xfrm flipH="1">
              <a:off x="13317" y="9294"/>
              <a:ext cx="3494"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9" name="文本框 28"/>
            <p:cNvSpPr txBox="1"/>
            <p:nvPr/>
          </p:nvSpPr>
          <p:spPr>
            <a:xfrm>
              <a:off x="13982" y="9592"/>
              <a:ext cx="2369" cy="725"/>
            </a:xfrm>
            <a:prstGeom prst="rect">
              <a:avLst/>
            </a:prstGeom>
            <a:noFill/>
          </p:spPr>
          <p:txBody>
            <a:bodyPr wrap="none" rtlCol="0">
              <a:spAutoFit/>
            </a:bodyPr>
            <a:p>
              <a:r>
                <a:rPr lang="en-US" altLang="zh-CN" sz="2400"/>
                <a:t>Microstrip</a:t>
              </a:r>
              <a:endParaRPr lang="en-US" altLang="zh-CN" sz="2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1505" name="标题 1"/>
          <p:cNvSpPr>
            <a:spLocks noGrp="1"/>
          </p:cNvSpPr>
          <p:nvPr>
            <p:ph type="title"/>
          </p:nvPr>
        </p:nvSpPr>
        <p:spPr>
          <a:xfrm>
            <a:off x="6094413" y="9525"/>
            <a:ext cx="6083300" cy="919163"/>
          </a:xfrm>
        </p:spPr>
        <p:txBody>
          <a:bodyPr anchor="ctr"/>
          <a:p>
            <a:pPr fontAlgn="base"/>
            <a:r>
              <a:rPr lang="en-US" altLang="zh-CN" sz="4000" strike="noStrike" noProof="1">
                <a:effectLst>
                  <a:outerShdw blurRad="38100" dist="25400" dir="5400000" algn="ctr" rotWithShape="0">
                    <a:srgbClr val="6E747A">
                      <a:alpha val="43000"/>
                    </a:srgbClr>
                  </a:outerShdw>
                </a:effectLst>
                <a:sym typeface="方正书宋_GBK" panose="02000000000000000000" charset="-122"/>
              </a:rPr>
              <a:t>Calibration Kits</a:t>
            </a:r>
            <a:endParaRPr lang="en-US" altLang="zh-CN" sz="4000" strike="noStrike" noProof="1">
              <a:effectLst>
                <a:outerShdw blurRad="38100" dist="25400" dir="5400000" algn="ctr" rotWithShape="0">
                  <a:srgbClr val="6E747A">
                    <a:alpha val="43000"/>
                  </a:srgbClr>
                </a:outerShdw>
              </a:effectLst>
              <a:sym typeface="方正书宋_GBK" panose="02000000000000000000" charset="-122"/>
            </a:endParaRPr>
          </a:p>
        </p:txBody>
      </p:sp>
      <p:sp>
        <p:nvSpPr>
          <p:cNvPr id="3" name="任意多边形 2"/>
          <p:cNvSpPr/>
          <p:nvPr/>
        </p:nvSpPr>
        <p:spPr>
          <a:xfrm>
            <a:off x="38100" y="5838190"/>
            <a:ext cx="2087880" cy="770890"/>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Connectors</a:t>
            </a:r>
            <a:endParaRPr lang="en-US" altLang="zh-CN" sz="2400" b="1" strike="noStrike" noProof="1">
              <a:ln w="10160">
                <a:solidFill>
                  <a:schemeClr val="accent5"/>
                </a:solidFill>
                <a:prstDash val="solid"/>
              </a:ln>
              <a:solidFill>
                <a:srgbClr val="FFFFFF"/>
              </a:solidFill>
              <a:effectLst/>
              <a:sym typeface="+mn-ea"/>
            </a:endParaRPr>
          </a:p>
        </p:txBody>
      </p:sp>
      <p:sp>
        <p:nvSpPr>
          <p:cNvPr id="26" name="流程图: 库存数据 25"/>
          <p:cNvSpPr/>
          <p:nvPr/>
        </p:nvSpPr>
        <p:spPr>
          <a:xfrm flipH="1">
            <a:off x="3334815" y="5839460"/>
            <a:ext cx="1385570" cy="7696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1.85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27" name="流程图: 库存数据 26"/>
          <p:cNvSpPr/>
          <p:nvPr/>
        </p:nvSpPr>
        <p:spPr>
          <a:xfrm flipH="1">
            <a:off x="7165770" y="5839460"/>
            <a:ext cx="1385570" cy="7696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3.5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9" name="流程图: 库存数据 8"/>
          <p:cNvSpPr/>
          <p:nvPr/>
        </p:nvSpPr>
        <p:spPr>
          <a:xfrm flipH="1">
            <a:off x="8442755" y="5839460"/>
            <a:ext cx="1385570" cy="769620"/>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L16</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流程图: 库存数据 9"/>
          <p:cNvSpPr/>
          <p:nvPr/>
        </p:nvSpPr>
        <p:spPr>
          <a:xfrm flipH="1">
            <a:off x="9719740" y="5839460"/>
            <a:ext cx="1385570" cy="769620"/>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N</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19" name="流程图: 库存数据 18"/>
          <p:cNvSpPr/>
          <p:nvPr/>
        </p:nvSpPr>
        <p:spPr>
          <a:xfrm flipH="1">
            <a:off x="2057400" y="5839460"/>
            <a:ext cx="1386000" cy="7696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7</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20" name="流程图: 库存数据 19"/>
          <p:cNvSpPr/>
          <p:nvPr/>
        </p:nvSpPr>
        <p:spPr>
          <a:xfrm flipH="1">
            <a:off x="4611800" y="5839460"/>
            <a:ext cx="1385570" cy="7696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2.4</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7" name="组合 6"/>
          <p:cNvGrpSpPr/>
          <p:nvPr/>
        </p:nvGrpSpPr>
        <p:grpSpPr>
          <a:xfrm>
            <a:off x="6757670" y="1788160"/>
            <a:ext cx="4737100" cy="2113280"/>
            <a:chOff x="10642" y="2816"/>
            <a:chExt cx="7460" cy="3328"/>
          </a:xfrm>
        </p:grpSpPr>
        <p:sp>
          <p:nvSpPr>
            <p:cNvPr id="59" name="圆角矩形 58"/>
            <p:cNvSpPr/>
            <p:nvPr/>
          </p:nvSpPr>
          <p:spPr>
            <a:xfrm>
              <a:off x="10659" y="2816"/>
              <a:ext cx="7407" cy="3328"/>
            </a:xfrm>
            <a:prstGeom prst="roundRect">
              <a:avLst/>
            </a:prstGeom>
            <a:noFill/>
            <a:ln>
              <a:solidFill>
                <a:schemeClr val="tx2">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2" name="图片 1" descr="QCK-N-9-10"/>
            <p:cNvPicPr>
              <a:picLocks noChangeAspect="1"/>
            </p:cNvPicPr>
            <p:nvPr/>
          </p:nvPicPr>
          <p:blipFill>
            <a:blip r:embed="rId1"/>
            <a:stretch>
              <a:fillRect/>
            </a:stretch>
          </p:blipFill>
          <p:spPr>
            <a:xfrm>
              <a:off x="10642" y="3377"/>
              <a:ext cx="7460" cy="2490"/>
            </a:xfrm>
            <a:prstGeom prst="rect">
              <a:avLst/>
            </a:prstGeom>
          </p:spPr>
        </p:pic>
      </p:grpSp>
      <p:sp>
        <p:nvSpPr>
          <p:cNvPr id="8" name="文本框 7"/>
          <p:cNvSpPr txBox="1"/>
          <p:nvPr/>
        </p:nvSpPr>
        <p:spPr>
          <a:xfrm>
            <a:off x="274955" y="1781175"/>
            <a:ext cx="6753860" cy="2306955"/>
          </a:xfrm>
          <a:prstGeom prst="rect">
            <a:avLst/>
          </a:prstGeom>
          <a:noFill/>
        </p:spPr>
        <p:txBody>
          <a:bodyPr wrap="square" rtlCol="0">
            <a:spAutoFit/>
          </a:bodyPr>
          <a:p>
            <a:pPr algn="l">
              <a:buFont typeface="Arial" panose="020B0604020202020204" pitchFamily="34" charset="0"/>
            </a:pPr>
            <a:endParaRPr lang="zh-CN" altLang="en-US" sz="2400"/>
          </a:p>
          <a:p>
            <a:pPr marL="342900" indent="-342900" algn="l">
              <a:buFont typeface="Arial" panose="020B0604020202020204" pitchFamily="34" charset="0"/>
              <a:buChar char="•"/>
            </a:pPr>
            <a:r>
              <a:rPr lang="en-US" altLang="zh-CN" sz="2400" u="sng">
                <a:latin typeface="+mn-lt"/>
                <a:cs typeface="+mn-lt"/>
              </a:rPr>
              <a:t>Freq.:</a:t>
            </a:r>
            <a:r>
              <a:rPr lang="en-US" altLang="zh-CN" sz="2400">
                <a:latin typeface="+mn-lt"/>
                <a:cs typeface="+mn-lt"/>
              </a:rPr>
              <a:t> Up to 67GHz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u="sng">
                <a:latin typeface="+mn-lt"/>
                <a:cs typeface="+mn-lt"/>
              </a:rPr>
              <a:t>VSWR:</a:t>
            </a:r>
            <a:r>
              <a:rPr lang="en-US" altLang="zh-CN" sz="2400">
                <a:latin typeface="+mn-lt"/>
                <a:cs typeface="+mn-lt"/>
              </a:rPr>
              <a:t> ≤1.15 @40GHz,1.06@26.5GHz</a:t>
            </a:r>
            <a:endParaRPr lang="zh-CN" altLang="en-US" sz="2400">
              <a:latin typeface="+mn-lt"/>
              <a:cs typeface="+mn-lt"/>
            </a:endParaRPr>
          </a:p>
          <a:p>
            <a:pPr marL="342900" indent="-342900" algn="l">
              <a:buFont typeface="Arial" panose="020B0604020202020204" pitchFamily="34" charset="0"/>
              <a:buChar char="•"/>
            </a:pPr>
            <a:endParaRPr lang="zh-CN" altLang="en-US" sz="2400">
              <a:latin typeface="+mn-lt"/>
              <a:cs typeface="+mn-lt"/>
            </a:endParaRPr>
          </a:p>
          <a:p>
            <a:pPr algn="l">
              <a:buFont typeface="Arial" panose="020B0604020202020204" pitchFamily="34" charset="0"/>
            </a:pPr>
            <a:endParaRPr lang="en-US" altLang="zh-CN" sz="2400">
              <a:latin typeface="+mn-lt"/>
              <a:cs typeface="+mn-lt"/>
            </a:endParaRPr>
          </a:p>
        </p:txBody>
      </p:sp>
      <p:sp>
        <p:nvSpPr>
          <p:cNvPr id="5" name="流程图: 库存数据 4"/>
          <p:cNvSpPr/>
          <p:nvPr/>
        </p:nvSpPr>
        <p:spPr>
          <a:xfrm flipH="1">
            <a:off x="5888785" y="5839460"/>
            <a:ext cx="1385570" cy="7696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2.92</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35170" name="标题 1"/>
          <p:cNvSpPr>
            <a:spLocks noGrp="1"/>
          </p:cNvSpPr>
          <p:nvPr>
            <p:ph type="title"/>
          </p:nvPr>
        </p:nvSpPr>
        <p:spPr>
          <a:xfrm>
            <a:off x="8811260" y="9525"/>
            <a:ext cx="3357245" cy="993775"/>
          </a:xfrm>
        </p:spPr>
        <p:txBody>
          <a:bodyPr anchor="ctr" anchorCtr="0"/>
          <a:p>
            <a:r>
              <a:rPr lang="en-US" altLang="zh-CN" sz="4000">
                <a:sym typeface="方正书宋_GBK" panose="02000000000000000000" charset="-122"/>
              </a:rPr>
              <a:t>Antennas</a:t>
            </a:r>
            <a:endParaRPr lang="en-US" altLang="zh-CN" sz="4000">
              <a:sym typeface="方正书宋_GBK" panose="02000000000000000000" charset="-122"/>
            </a:endParaRPr>
          </a:p>
        </p:txBody>
      </p:sp>
      <p:sp>
        <p:nvSpPr>
          <p:cNvPr id="8" name="文本框 7"/>
          <p:cNvSpPr txBox="1"/>
          <p:nvPr/>
        </p:nvSpPr>
        <p:spPr>
          <a:xfrm>
            <a:off x="264160" y="1899285"/>
            <a:ext cx="6753860" cy="1938020"/>
          </a:xfrm>
          <a:prstGeom prst="rect">
            <a:avLst/>
          </a:prstGeom>
          <a:noFill/>
        </p:spPr>
        <p:txBody>
          <a:bodyPr wrap="square" rtlCol="0">
            <a:spAutoFit/>
          </a:bodyPr>
          <a:p>
            <a:pPr algn="l">
              <a:buFont typeface="Arial" panose="020B0604020202020204" pitchFamily="34" charset="0"/>
            </a:pPr>
            <a:endParaRPr lang="zh-CN" altLang="en-US" sz="2400"/>
          </a:p>
          <a:p>
            <a:pPr marL="342900" indent="-342900" algn="l">
              <a:buFont typeface="Arial" panose="020B0604020202020204" pitchFamily="34" charset="0"/>
              <a:buChar char="•"/>
            </a:pPr>
            <a:r>
              <a:rPr lang="en-US" altLang="zh-CN" sz="2400" u="sng">
                <a:latin typeface="+mn-lt"/>
                <a:cs typeface="+mn-lt"/>
              </a:rPr>
              <a:t>Freq.:</a:t>
            </a:r>
            <a:r>
              <a:rPr lang="en-US" altLang="zh-CN" sz="2400">
                <a:latin typeface="+mn-lt"/>
                <a:cs typeface="+mn-lt"/>
              </a:rPr>
              <a:t> Up to 116GHz</a:t>
            </a:r>
            <a:endParaRPr lang="en-US" altLang="zh-CN" sz="2400">
              <a:latin typeface="+mn-lt"/>
              <a:cs typeface="+mn-lt"/>
            </a:endParaRPr>
          </a:p>
          <a:p>
            <a:pPr marL="342900" indent="-342900" algn="l">
              <a:buFont typeface="Arial" panose="020B0604020202020204" pitchFamily="34" charset="0"/>
              <a:buChar char="•"/>
            </a:pPr>
            <a:endParaRPr lang="zh-CN" altLang="en-US" sz="2400">
              <a:latin typeface="+mn-lt"/>
              <a:cs typeface="+mn-lt"/>
            </a:endParaRPr>
          </a:p>
          <a:p>
            <a:pPr marL="342900" indent="-342900" algn="l">
              <a:buFont typeface="Arial" panose="020B0604020202020204" pitchFamily="34" charset="0"/>
              <a:buChar char="•"/>
            </a:pPr>
            <a:endParaRPr lang="zh-CN" altLang="en-US" sz="2400">
              <a:latin typeface="+mn-lt"/>
              <a:cs typeface="+mn-lt"/>
            </a:endParaRPr>
          </a:p>
          <a:p>
            <a:pPr marL="342900" indent="-342900" algn="l">
              <a:buFont typeface="Arial" panose="020B0604020202020204" pitchFamily="34" charset="0"/>
              <a:buChar char="•"/>
            </a:pPr>
            <a:r>
              <a:rPr lang="en-US" altLang="zh-CN" sz="2400">
                <a:latin typeface="+mn-lt"/>
                <a:cs typeface="+mn-lt"/>
              </a:rPr>
              <a:t>Customization is available</a:t>
            </a:r>
            <a:endParaRPr lang="en-US" altLang="zh-CN" sz="2400">
              <a:latin typeface="+mn-lt"/>
              <a:cs typeface="+mn-lt"/>
            </a:endParaRPr>
          </a:p>
        </p:txBody>
      </p:sp>
      <p:grpSp>
        <p:nvGrpSpPr>
          <p:cNvPr id="15" name="组合 14"/>
          <p:cNvGrpSpPr/>
          <p:nvPr/>
        </p:nvGrpSpPr>
        <p:grpSpPr>
          <a:xfrm>
            <a:off x="18415" y="5885815"/>
            <a:ext cx="11310620" cy="852170"/>
            <a:chOff x="29" y="9269"/>
            <a:chExt cx="17812" cy="1342"/>
          </a:xfrm>
        </p:grpSpPr>
        <p:sp>
          <p:nvSpPr>
            <p:cNvPr id="6" name="流程图: 库存数据 5"/>
            <p:cNvSpPr/>
            <p:nvPr/>
          </p:nvSpPr>
          <p:spPr>
            <a:xfrm flipH="1">
              <a:off x="13183" y="9269"/>
              <a:ext cx="4659"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Conical Horn Antennas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任意多边形 9"/>
            <p:cNvSpPr/>
            <p:nvPr/>
          </p:nvSpPr>
          <p:spPr>
            <a:xfrm>
              <a:off x="29" y="9269"/>
              <a:ext cx="4096" cy="1343"/>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Antennas</a:t>
              </a:r>
              <a:endParaRPr lang="en-US" altLang="zh-CN" sz="2400" b="1" strike="noStrike" noProof="1">
                <a:ln w="10160">
                  <a:solidFill>
                    <a:schemeClr val="accent5"/>
                  </a:solidFill>
                  <a:prstDash val="solid"/>
                </a:ln>
                <a:solidFill>
                  <a:srgbClr val="FFFFFF"/>
                </a:solidFill>
                <a:effectLst/>
                <a:sym typeface="+mn-ea"/>
              </a:endParaRPr>
            </a:p>
          </p:txBody>
        </p:sp>
        <p:sp>
          <p:nvSpPr>
            <p:cNvPr id="12" name="流程图: 库存数据 11"/>
            <p:cNvSpPr/>
            <p:nvPr/>
          </p:nvSpPr>
          <p:spPr>
            <a:xfrm flipH="1">
              <a:off x="8409" y="9269"/>
              <a:ext cx="5248"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Double Ridged Horn Antenn	</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9" name="流程图: 库存数据 18"/>
            <p:cNvSpPr/>
            <p:nvPr/>
          </p:nvSpPr>
          <p:spPr>
            <a:xfrm flipH="1">
              <a:off x="3651" y="9269"/>
              <a:ext cx="5232" cy="13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Rectangular Horn Antennas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grpSp>
      <p:grpSp>
        <p:nvGrpSpPr>
          <p:cNvPr id="16" name="组合 15"/>
          <p:cNvGrpSpPr/>
          <p:nvPr/>
        </p:nvGrpSpPr>
        <p:grpSpPr>
          <a:xfrm>
            <a:off x="7120890" y="1108075"/>
            <a:ext cx="4495165" cy="4072890"/>
            <a:chOff x="11214" y="1745"/>
            <a:chExt cx="7079" cy="6414"/>
          </a:xfrm>
        </p:grpSpPr>
        <p:sp>
          <p:nvSpPr>
            <p:cNvPr id="3" name="圆角矩形 2"/>
            <p:cNvSpPr/>
            <p:nvPr/>
          </p:nvSpPr>
          <p:spPr>
            <a:xfrm>
              <a:off x="11214" y="2991"/>
              <a:ext cx="6494" cy="438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14" name="图片 13" descr="双脊喇叭天线"/>
            <p:cNvPicPr>
              <a:picLocks noChangeAspect="1"/>
            </p:cNvPicPr>
            <p:nvPr/>
          </p:nvPicPr>
          <p:blipFill>
            <a:blip r:embed="rId1"/>
            <a:stretch>
              <a:fillRect/>
            </a:stretch>
          </p:blipFill>
          <p:spPr>
            <a:xfrm>
              <a:off x="11395" y="1745"/>
              <a:ext cx="6899" cy="6414"/>
            </a:xfrm>
            <a:prstGeom prst="rect">
              <a:avLst/>
            </a:prstGeom>
          </p:spPr>
        </p:pic>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35170" name="标题 1"/>
          <p:cNvSpPr>
            <a:spLocks noGrp="1"/>
          </p:cNvSpPr>
          <p:nvPr>
            <p:ph type="title"/>
          </p:nvPr>
        </p:nvSpPr>
        <p:spPr>
          <a:xfrm>
            <a:off x="7713345" y="30480"/>
            <a:ext cx="4274185" cy="993775"/>
          </a:xfrm>
        </p:spPr>
        <p:txBody>
          <a:bodyPr anchor="ctr" anchorCtr="0"/>
          <a:p>
            <a:r>
              <a:rPr lang="en-US" altLang="zh-CN" sz="4000">
                <a:sym typeface="方正书宋_GBK" panose="02000000000000000000" charset="-122"/>
              </a:rPr>
              <a:t>Other Products</a:t>
            </a:r>
            <a:endParaRPr lang="en-US" altLang="zh-CN" sz="4000">
              <a:sym typeface="方正书宋_GBK" panose="02000000000000000000" charset="-122"/>
            </a:endParaRPr>
          </a:p>
        </p:txBody>
      </p:sp>
      <p:sp>
        <p:nvSpPr>
          <p:cNvPr id="8" name="文本框 7"/>
          <p:cNvSpPr txBox="1"/>
          <p:nvPr/>
        </p:nvSpPr>
        <p:spPr>
          <a:xfrm>
            <a:off x="295910" y="1227455"/>
            <a:ext cx="6753860" cy="3046095"/>
          </a:xfrm>
          <a:prstGeom prst="rect">
            <a:avLst/>
          </a:prstGeom>
          <a:noFill/>
        </p:spPr>
        <p:txBody>
          <a:bodyPr wrap="square" rtlCol="0">
            <a:spAutoFit/>
          </a:bodyPr>
          <a:p>
            <a:pPr algn="l">
              <a:buFont typeface="Arial" panose="020B0604020202020204" pitchFamily="34" charset="0"/>
            </a:pPr>
            <a:endParaRPr lang="zh-CN" altLang="en-US" sz="2400"/>
          </a:p>
          <a:p>
            <a:pPr marL="342900" indent="-342900" algn="l">
              <a:buFont typeface="Arial" panose="020B0604020202020204" pitchFamily="34" charset="0"/>
              <a:buChar char="•"/>
            </a:pPr>
            <a:r>
              <a:rPr lang="en-US" altLang="zh-CN" sz="2400" u="sng">
                <a:latin typeface="+mn-lt"/>
                <a:cs typeface="+mn-lt"/>
              </a:rPr>
              <a:t>Bias Tee</a:t>
            </a:r>
            <a:r>
              <a:rPr lang="en-US" altLang="zh-CN" sz="2400">
                <a:latin typeface="+mn-lt"/>
                <a:cs typeface="+mn-lt"/>
              </a:rPr>
              <a:t>: 0.005~40GHz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a:latin typeface="+mn-lt"/>
                <a:cs typeface="+mn-lt"/>
              </a:rPr>
              <a:t>Frequency Multipliers: up to 110GHz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a:latin typeface="+mn-lt"/>
                <a:cs typeface="+mn-lt"/>
              </a:rPr>
              <a:t>Frequency Dividers: up to 110GHz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a:latin typeface="+mn-lt"/>
                <a:cs typeface="+mn-lt"/>
              </a:rPr>
              <a:t>Equalizer: up to 40GHz</a:t>
            </a:r>
            <a:endParaRPr lang="en-US" altLang="zh-CN" sz="2400">
              <a:latin typeface="+mn-lt"/>
              <a:cs typeface="+mn-lt"/>
            </a:endParaRPr>
          </a:p>
        </p:txBody>
      </p:sp>
      <p:sp>
        <p:nvSpPr>
          <p:cNvPr id="3" name="圆角矩形 2"/>
          <p:cNvSpPr/>
          <p:nvPr/>
        </p:nvSpPr>
        <p:spPr>
          <a:xfrm>
            <a:off x="7120890" y="1539875"/>
            <a:ext cx="4123690" cy="278130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14" name="图片 13" descr="/home/qwv/Documents/公司资料/Qualwave/产品图片PNG/BIAS tee.pngBIAS tee"/>
          <p:cNvPicPr>
            <a:picLocks noChangeAspect="1"/>
          </p:cNvPicPr>
          <p:nvPr/>
        </p:nvPicPr>
        <p:blipFill>
          <a:blip r:embed="rId1"/>
          <a:srcRect/>
          <a:stretch>
            <a:fillRect/>
          </a:stretch>
        </p:blipFill>
        <p:spPr>
          <a:xfrm>
            <a:off x="7120890" y="1251268"/>
            <a:ext cx="4380865" cy="3357245"/>
          </a:xfrm>
          <a:prstGeom prst="rect">
            <a:avLst/>
          </a:prstGeom>
        </p:spPr>
      </p:pic>
      <p:sp>
        <p:nvSpPr>
          <p:cNvPr id="43" name="文本框 42"/>
          <p:cNvSpPr txBox="1"/>
          <p:nvPr/>
        </p:nvSpPr>
        <p:spPr>
          <a:xfrm>
            <a:off x="490855" y="4463415"/>
            <a:ext cx="3319780" cy="460375"/>
          </a:xfrm>
          <a:prstGeom prst="rect">
            <a:avLst/>
          </a:prstGeom>
          <a:noFill/>
        </p:spPr>
        <p:txBody>
          <a:bodyPr wrap="none" rtlCol="0">
            <a:spAutoFit/>
          </a:bodyPr>
          <a:p>
            <a:pPr algn="l"/>
            <a:r>
              <a:rPr lang="en-US" altLang="zh-CN" sz="2400">
                <a:latin typeface="+mj-lt"/>
                <a:cs typeface="+mj-lt"/>
                <a:sym typeface="+mn-ea"/>
              </a:rPr>
              <a:t>* </a:t>
            </a:r>
            <a:r>
              <a:rPr lang="en-US" altLang="zh-CN" sz="2000">
                <a:solidFill>
                  <a:schemeClr val="bg2"/>
                </a:solidFill>
                <a:latin typeface="+mj-lt"/>
                <a:cs typeface="+mj-lt"/>
                <a:sym typeface="+mn-ea"/>
              </a:rPr>
              <a:t>Customization is available</a:t>
            </a:r>
            <a:endParaRPr lang="en-US" altLang="zh-CN" sz="2000">
              <a:solidFill>
                <a:schemeClr val="bg2"/>
              </a:solidFill>
              <a:latin typeface="+mj-lt"/>
              <a:cs typeface="+mj-lt"/>
              <a:sym typeface="+mn-ea"/>
            </a:endParaRPr>
          </a:p>
        </p:txBody>
      </p:sp>
      <p:sp>
        <p:nvSpPr>
          <p:cNvPr id="5" name="五边形 4"/>
          <p:cNvSpPr/>
          <p:nvPr/>
        </p:nvSpPr>
        <p:spPr>
          <a:xfrm>
            <a:off x="-9525" y="5714365"/>
            <a:ext cx="30744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Other Products</a:t>
            </a:r>
            <a:endParaRPr lang="en-US" altLang="zh-CN" sz="2400" b="1" strike="noStrike" noProof="1">
              <a:ln w="10160">
                <a:solidFill>
                  <a:schemeClr val="accent5"/>
                </a:solidFill>
                <a:prstDash val="solid"/>
              </a:ln>
              <a:solidFill>
                <a:srgbClr val="FFFFFF"/>
              </a:solidFill>
              <a:effectLst/>
              <a:sym typeface="+mn-ea"/>
            </a:endParaRPr>
          </a:p>
        </p:txBody>
      </p:sp>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 name="弦形 76"/>
          <p:cNvSpPr/>
          <p:nvPr/>
        </p:nvSpPr>
        <p:spPr>
          <a:xfrm rot="12060000">
            <a:off x="-3614737" y="1598613"/>
            <a:ext cx="8605838" cy="3944938"/>
          </a:xfrm>
          <a:prstGeom prst="chord">
            <a:avLst/>
          </a:prstGeom>
          <a:noFill/>
          <a:ln w="127000">
            <a:solidFill>
              <a:schemeClr val="tx2">
                <a:lumMod val="40000"/>
                <a:lumOff val="60000"/>
              </a:schemeClr>
            </a:solidFill>
          </a:ln>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097" name="标题 1"/>
          <p:cNvSpPr>
            <a:spLocks noGrp="1"/>
          </p:cNvSpPr>
          <p:nvPr>
            <p:ph type="title"/>
          </p:nvPr>
        </p:nvSpPr>
        <p:spPr>
          <a:xfrm>
            <a:off x="-6350" y="2875915"/>
            <a:ext cx="3957320" cy="1626870"/>
          </a:xfrm>
        </p:spPr>
        <p:txBody>
          <a:bodyPr anchor="ctr">
            <a:scene3d>
              <a:camera prst="orthographicFront"/>
              <a:lightRig rig="soft" dir="t">
                <a:rot lat="0" lon="0" rev="15600000"/>
              </a:lightRig>
            </a:scene3d>
            <a:sp3d extrusionH="57150" prstMaterial="softEdge">
              <a:bevelT w="25400" h="38100"/>
            </a:sp3d>
          </a:bodyPr>
          <a:p>
            <a:pPr fontAlgn="base"/>
            <a:r>
              <a:rPr lang="en-US" altLang="zh-CN" sz="6000" strike="noStrike" noProof="1">
                <a:solidFill>
                  <a:srgbClr val="0070C0"/>
                </a:solidFill>
                <a:effectLst>
                  <a:outerShdw blurRad="38100" dist="38100" dir="2700000" algn="tl">
                    <a:srgbClr val="000000">
                      <a:alpha val="43137"/>
                    </a:srgbClr>
                  </a:outerShdw>
                </a:effectLst>
              </a:rPr>
              <a:t>Contact</a:t>
            </a:r>
            <a:br>
              <a:rPr lang="en-US" altLang="zh-CN" sz="6000" strike="noStrike" noProof="1">
                <a:solidFill>
                  <a:srgbClr val="0070C0"/>
                </a:solidFill>
                <a:effectLst>
                  <a:outerShdw blurRad="38100" dist="38100" dir="2700000" algn="tl">
                    <a:srgbClr val="000000">
                      <a:alpha val="43137"/>
                    </a:srgbClr>
                  </a:outerShdw>
                </a:effectLst>
              </a:rPr>
            </a:br>
            <a:r>
              <a:rPr lang="en-US" altLang="zh-CN" sz="6000" strike="noStrike" noProof="1">
                <a:solidFill>
                  <a:srgbClr val="0070C0"/>
                </a:solidFill>
                <a:effectLst>
                  <a:outerShdw blurRad="38100" dist="38100" dir="2700000" algn="tl">
                    <a:srgbClr val="000000">
                      <a:alpha val="43137"/>
                    </a:srgbClr>
                  </a:outerShdw>
                </a:effectLst>
              </a:rPr>
              <a:t>us</a:t>
            </a:r>
            <a:endParaRPr lang="en-US" altLang="zh-CN" sz="6000" strike="noStrike" noProof="1">
              <a:solidFill>
                <a:srgbClr val="0070C0"/>
              </a:solidFill>
              <a:effectLst>
                <a:outerShdw blurRad="38100" dist="38100" dir="2700000" algn="tl">
                  <a:srgbClr val="000000">
                    <a:alpha val="43137"/>
                  </a:srgbClr>
                </a:outerShdw>
              </a:effectLst>
            </a:endParaRPr>
          </a:p>
        </p:txBody>
      </p:sp>
      <p:grpSp>
        <p:nvGrpSpPr>
          <p:cNvPr id="107" name="组合 106"/>
          <p:cNvGrpSpPr/>
          <p:nvPr/>
        </p:nvGrpSpPr>
        <p:grpSpPr>
          <a:xfrm>
            <a:off x="5915025" y="2495550"/>
            <a:ext cx="5091113" cy="719138"/>
            <a:chOff x="3996" y="2462"/>
            <a:chExt cx="9397" cy="1135"/>
          </a:xfrm>
        </p:grpSpPr>
        <p:sp>
          <p:nvSpPr>
            <p:cNvPr id="108" name="圆角矩形 107"/>
            <p:cNvSpPr/>
            <p:nvPr/>
          </p:nvSpPr>
          <p:spPr>
            <a:xfrm>
              <a:off x="3996" y="2462"/>
              <a:ext cx="9397" cy="1135"/>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43365" name="文本框 108"/>
            <p:cNvSpPr txBox="1"/>
            <p:nvPr/>
          </p:nvSpPr>
          <p:spPr>
            <a:xfrm>
              <a:off x="5411" y="2716"/>
              <a:ext cx="7220" cy="630"/>
            </a:xfrm>
            <a:prstGeom prst="rect">
              <a:avLst/>
            </a:prstGeom>
            <a:noFill/>
            <a:ln w="9525">
              <a:noFill/>
            </a:ln>
          </p:spPr>
          <p:txBody>
            <a:bodyPr wrap="square" anchor="t" anchorCtr="0">
              <a:spAutoFit/>
            </a:bodyPr>
            <a:p>
              <a:pPr indent="0"/>
              <a:r>
                <a:rPr lang="zh-CN" altLang="en-US" sz="2000" b="1">
                  <a:latin typeface="Arial" panose="020B0604020202020204" pitchFamily="34" charset="0"/>
                  <a:ea typeface="方正书宋_GBK" panose="02000000000000000000" charset="-122"/>
                </a:rPr>
                <a:t>+86-28-6115-4929</a:t>
              </a:r>
              <a:endParaRPr lang="zh-CN" altLang="en-US" sz="2000" b="1">
                <a:latin typeface="Arial" panose="020B0604020202020204" pitchFamily="34" charset="0"/>
                <a:ea typeface="方正书宋_GBK" panose="02000000000000000000" charset="-122"/>
              </a:endParaRPr>
            </a:p>
          </p:txBody>
        </p:sp>
      </p:grpSp>
      <p:grpSp>
        <p:nvGrpSpPr>
          <p:cNvPr id="2" name="组合 1"/>
          <p:cNvGrpSpPr/>
          <p:nvPr/>
        </p:nvGrpSpPr>
        <p:grpSpPr>
          <a:xfrm>
            <a:off x="5112382" y="2360295"/>
            <a:ext cx="1086485" cy="990600"/>
            <a:chOff x="10745" y="541"/>
            <a:chExt cx="9397" cy="1135"/>
          </a:xfrm>
          <a:solidFill>
            <a:srgbClr val="00B0F0"/>
          </a:solidFill>
        </p:grpSpPr>
        <p:sp>
          <p:nvSpPr>
            <p:cNvPr id="7" name="椭圆 6"/>
            <p:cNvSpPr/>
            <p:nvPr/>
          </p:nvSpPr>
          <p:spPr>
            <a:xfrm>
              <a:off x="10745" y="541"/>
              <a:ext cx="9397" cy="1135"/>
            </a:xfrm>
            <a:prstGeom prst="ellipse">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5" name="文本框 108"/>
            <p:cNvSpPr txBox="1"/>
            <p:nvPr/>
          </p:nvSpPr>
          <p:spPr>
            <a:xfrm>
              <a:off x="10745" y="880"/>
              <a:ext cx="9397" cy="457"/>
            </a:xfrm>
            <a:prstGeom prst="rect">
              <a:avLst/>
            </a:prstGeom>
            <a:noFill/>
            <a:ln w="9525">
              <a:noFill/>
            </a:ln>
            <a:extLst>
              <a:ext uri="{909E8E84-426E-40DD-AFC4-6F175D3DCCD1}">
                <a14:hiddenFill xmlns:a14="http://schemas.microsoft.com/office/drawing/2010/main">
                  <a:grpFill/>
                </a14:hiddenFill>
              </a:ext>
            </a:extLst>
          </p:spPr>
          <p:txBody>
            <a:bodyPr wrap="square" anchor="t">
              <a:spAutoFit/>
            </a:bodyPr>
            <a:p>
              <a:pPr indent="0" fontAlgn="base"/>
              <a:r>
                <a:rPr lang="en-US" altLang="zh-CN" sz="2000" b="1" strike="noStrike" noProof="1">
                  <a:solidFill>
                    <a:srgbClr val="0070C0"/>
                  </a:solidFill>
                  <a:latin typeface="+mn-lt"/>
                  <a:ea typeface="方正书宋_GBK" panose="02000000000000000000" charset="-122"/>
                  <a:cs typeface="+mn-lt"/>
                </a:rPr>
                <a:t>PHONE</a:t>
              </a:r>
              <a:endParaRPr lang="en-US" altLang="zh-CN" sz="2000" b="1" strike="noStrike" noProof="1">
                <a:solidFill>
                  <a:srgbClr val="0070C0"/>
                </a:solidFill>
                <a:latin typeface="+mn-lt"/>
                <a:ea typeface="方正书宋_GBK" panose="02000000000000000000" charset="-122"/>
                <a:cs typeface="+mn-lt"/>
              </a:endParaRPr>
            </a:p>
          </p:txBody>
        </p:sp>
      </p:grpSp>
      <p:grpSp>
        <p:nvGrpSpPr>
          <p:cNvPr id="78" name="组合 77"/>
          <p:cNvGrpSpPr/>
          <p:nvPr/>
        </p:nvGrpSpPr>
        <p:grpSpPr>
          <a:xfrm>
            <a:off x="6877050" y="3648075"/>
            <a:ext cx="4127500" cy="717550"/>
            <a:chOff x="3996" y="2462"/>
            <a:chExt cx="9397" cy="1135"/>
          </a:xfrm>
        </p:grpSpPr>
        <p:sp>
          <p:nvSpPr>
            <p:cNvPr id="79" name="圆角矩形 78"/>
            <p:cNvSpPr/>
            <p:nvPr/>
          </p:nvSpPr>
          <p:spPr>
            <a:xfrm>
              <a:off x="3996" y="2462"/>
              <a:ext cx="9397" cy="1135"/>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43369" name="文本框 108"/>
            <p:cNvSpPr txBox="1"/>
            <p:nvPr/>
          </p:nvSpPr>
          <p:spPr>
            <a:xfrm>
              <a:off x="5411" y="2716"/>
              <a:ext cx="7220" cy="631"/>
            </a:xfrm>
            <a:prstGeom prst="rect">
              <a:avLst/>
            </a:prstGeom>
            <a:noFill/>
            <a:ln w="9525">
              <a:noFill/>
            </a:ln>
          </p:spPr>
          <p:txBody>
            <a:bodyPr wrap="square" anchor="t" anchorCtr="0">
              <a:spAutoFit/>
            </a:bodyPr>
            <a:p>
              <a:pPr indent="0"/>
              <a:r>
                <a:rPr lang="zh-CN" altLang="en-US" sz="2000" b="1">
                  <a:latin typeface="Arial" panose="020B0604020202020204" pitchFamily="34" charset="0"/>
                  <a:ea typeface="方正书宋_GBK" panose="02000000000000000000" charset="-122"/>
                </a:rPr>
                <a:t>sales@qualwave.com</a:t>
              </a:r>
              <a:endParaRPr lang="zh-CN" altLang="en-US" sz="2000" b="1">
                <a:latin typeface="Arial" panose="020B0604020202020204" pitchFamily="34" charset="0"/>
                <a:ea typeface="方正书宋_GBK" panose="02000000000000000000" charset="-122"/>
              </a:endParaRPr>
            </a:p>
          </p:txBody>
        </p:sp>
      </p:grpSp>
      <p:grpSp>
        <p:nvGrpSpPr>
          <p:cNvPr id="81" name="组合 80"/>
          <p:cNvGrpSpPr/>
          <p:nvPr/>
        </p:nvGrpSpPr>
        <p:grpSpPr>
          <a:xfrm>
            <a:off x="6074407" y="3512180"/>
            <a:ext cx="1086485" cy="990600"/>
            <a:chOff x="10745" y="541"/>
            <a:chExt cx="9397" cy="1135"/>
          </a:xfrm>
          <a:solidFill>
            <a:srgbClr val="00B0F0"/>
          </a:solidFill>
        </p:grpSpPr>
        <p:sp>
          <p:nvSpPr>
            <p:cNvPr id="82" name="椭圆 81"/>
            <p:cNvSpPr/>
            <p:nvPr/>
          </p:nvSpPr>
          <p:spPr>
            <a:xfrm>
              <a:off x="10745" y="541"/>
              <a:ext cx="9397" cy="1135"/>
            </a:xfrm>
            <a:prstGeom prst="ellipse">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83" name="文本框 108"/>
            <p:cNvSpPr txBox="1"/>
            <p:nvPr/>
          </p:nvSpPr>
          <p:spPr>
            <a:xfrm>
              <a:off x="10811" y="879"/>
              <a:ext cx="9331" cy="457"/>
            </a:xfrm>
            <a:prstGeom prst="rect">
              <a:avLst/>
            </a:prstGeom>
            <a:noFill/>
            <a:ln w="9525">
              <a:noFill/>
            </a:ln>
            <a:extLst>
              <a:ext uri="{909E8E84-426E-40DD-AFC4-6F175D3DCCD1}">
                <a14:hiddenFill xmlns:a14="http://schemas.microsoft.com/office/drawing/2010/main">
                  <a:grpFill/>
                </a14:hiddenFill>
              </a:ext>
            </a:extLst>
          </p:spPr>
          <p:txBody>
            <a:bodyPr wrap="square" anchor="t">
              <a:spAutoFit/>
            </a:bodyPr>
            <a:p>
              <a:pPr indent="0" fontAlgn="base"/>
              <a:r>
                <a:rPr lang="en-US" altLang="zh-CN" sz="2000" b="1" strike="noStrike" noProof="1">
                  <a:solidFill>
                    <a:srgbClr val="0070C0"/>
                  </a:solidFill>
                  <a:latin typeface="+mn-lt"/>
                  <a:ea typeface="方正书宋_GBK" panose="02000000000000000000" charset="-122"/>
                  <a:cs typeface="+mn-lt"/>
                </a:rPr>
                <a:t>E-MAIL</a:t>
              </a:r>
              <a:endParaRPr lang="en-US" altLang="zh-CN" sz="2000" b="1" strike="noStrike" noProof="1">
                <a:solidFill>
                  <a:srgbClr val="0070C0"/>
                </a:solidFill>
                <a:latin typeface="+mn-lt"/>
                <a:ea typeface="方正书宋_GBK" panose="02000000000000000000" charset="-122"/>
                <a:cs typeface="+mn-lt"/>
              </a:endParaRPr>
            </a:p>
          </p:txBody>
        </p:sp>
      </p:grpSp>
      <p:grpSp>
        <p:nvGrpSpPr>
          <p:cNvPr id="3" name="组合 2"/>
          <p:cNvGrpSpPr/>
          <p:nvPr/>
        </p:nvGrpSpPr>
        <p:grpSpPr>
          <a:xfrm>
            <a:off x="6215063" y="4900613"/>
            <a:ext cx="4789487" cy="717550"/>
            <a:chOff x="3996" y="2462"/>
            <a:chExt cx="9397" cy="1135"/>
          </a:xfrm>
        </p:grpSpPr>
        <p:sp>
          <p:nvSpPr>
            <p:cNvPr id="4" name="圆角矩形 3"/>
            <p:cNvSpPr/>
            <p:nvPr/>
          </p:nvSpPr>
          <p:spPr>
            <a:xfrm>
              <a:off x="3996" y="2462"/>
              <a:ext cx="9397" cy="1135"/>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43373" name="文本框 108"/>
            <p:cNvSpPr txBox="1"/>
            <p:nvPr/>
          </p:nvSpPr>
          <p:spPr>
            <a:xfrm>
              <a:off x="5411" y="2716"/>
              <a:ext cx="7220" cy="631"/>
            </a:xfrm>
            <a:prstGeom prst="rect">
              <a:avLst/>
            </a:prstGeom>
            <a:noFill/>
            <a:ln w="9525">
              <a:noFill/>
            </a:ln>
          </p:spPr>
          <p:txBody>
            <a:bodyPr wrap="square" anchor="t" anchorCtr="0">
              <a:spAutoFit/>
            </a:bodyPr>
            <a:p>
              <a:pPr indent="0"/>
              <a:r>
                <a:rPr lang="zh-CN" altLang="en-US" sz="2000" b="1">
                  <a:latin typeface="Arial" panose="020B0604020202020204" pitchFamily="34" charset="0"/>
                  <a:ea typeface="方正书宋_GBK" panose="02000000000000000000" charset="-122"/>
                </a:rPr>
                <a:t>www.qualwave.com</a:t>
              </a:r>
              <a:endParaRPr lang="zh-CN" altLang="en-US" sz="2000" b="1">
                <a:latin typeface="Arial" panose="020B0604020202020204" pitchFamily="34" charset="0"/>
                <a:ea typeface="方正书宋_GBK" panose="02000000000000000000" charset="-122"/>
              </a:endParaRPr>
            </a:p>
          </p:txBody>
        </p:sp>
      </p:grpSp>
      <p:grpSp>
        <p:nvGrpSpPr>
          <p:cNvPr id="8" name="组合 7"/>
          <p:cNvGrpSpPr/>
          <p:nvPr/>
        </p:nvGrpSpPr>
        <p:grpSpPr>
          <a:xfrm>
            <a:off x="5413375" y="4765675"/>
            <a:ext cx="1086485" cy="990600"/>
            <a:chOff x="10745" y="541"/>
            <a:chExt cx="9397" cy="1135"/>
          </a:xfrm>
          <a:solidFill>
            <a:srgbClr val="00B0F0"/>
          </a:solidFill>
        </p:grpSpPr>
        <p:sp>
          <p:nvSpPr>
            <p:cNvPr id="9" name="椭圆 8"/>
            <p:cNvSpPr/>
            <p:nvPr/>
          </p:nvSpPr>
          <p:spPr>
            <a:xfrm>
              <a:off x="10745" y="541"/>
              <a:ext cx="9397" cy="1135"/>
            </a:xfrm>
            <a:prstGeom prst="ellipse">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0" name="文本框 108"/>
            <p:cNvSpPr txBox="1"/>
            <p:nvPr/>
          </p:nvSpPr>
          <p:spPr>
            <a:xfrm>
              <a:off x="10811" y="879"/>
              <a:ext cx="9331" cy="457"/>
            </a:xfrm>
            <a:prstGeom prst="rect">
              <a:avLst/>
            </a:prstGeom>
            <a:noFill/>
            <a:ln w="9525">
              <a:noFill/>
            </a:ln>
            <a:extLst>
              <a:ext uri="{909E8E84-426E-40DD-AFC4-6F175D3DCCD1}">
                <a14:hiddenFill xmlns:a14="http://schemas.microsoft.com/office/drawing/2010/main">
                  <a:grpFill/>
                </a14:hiddenFill>
              </a:ext>
            </a:extLst>
          </p:spPr>
          <p:txBody>
            <a:bodyPr wrap="square" anchor="t">
              <a:spAutoFit/>
            </a:bodyPr>
            <a:p>
              <a:pPr indent="0" algn="ctr" fontAlgn="base"/>
              <a:r>
                <a:rPr lang="en-US" altLang="zh-CN" sz="2000" b="1" strike="noStrike" noProof="1">
                  <a:solidFill>
                    <a:srgbClr val="0070C0"/>
                  </a:solidFill>
                  <a:latin typeface="+mn-lt"/>
                  <a:ea typeface="方正书宋_GBK" panose="02000000000000000000" charset="-122"/>
                  <a:cs typeface="+mn-lt"/>
                </a:rPr>
                <a:t>WEB</a:t>
              </a:r>
              <a:endParaRPr lang="en-US" altLang="zh-CN" sz="2000" b="1" strike="noStrike" noProof="1">
                <a:solidFill>
                  <a:srgbClr val="0070C0"/>
                </a:solidFill>
                <a:latin typeface="+mn-lt"/>
                <a:ea typeface="方正书宋_GBK" panose="02000000000000000000" charset="-122"/>
                <a:cs typeface="+mn-lt"/>
              </a:endParaRPr>
            </a:p>
          </p:txBody>
        </p:sp>
      </p:grpSp>
      <p:grpSp>
        <p:nvGrpSpPr>
          <p:cNvPr id="11" name="组合 10"/>
          <p:cNvGrpSpPr/>
          <p:nvPr/>
        </p:nvGrpSpPr>
        <p:grpSpPr>
          <a:xfrm>
            <a:off x="4530725" y="1079500"/>
            <a:ext cx="6475413" cy="922338"/>
            <a:chOff x="3996" y="2462"/>
            <a:chExt cx="9397" cy="1146"/>
          </a:xfrm>
        </p:grpSpPr>
        <p:sp>
          <p:nvSpPr>
            <p:cNvPr id="12" name="圆角矩形 11"/>
            <p:cNvSpPr/>
            <p:nvPr/>
          </p:nvSpPr>
          <p:spPr>
            <a:xfrm>
              <a:off x="3996" y="2462"/>
              <a:ext cx="9397" cy="1135"/>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43377" name="文本框 108"/>
            <p:cNvSpPr txBox="1"/>
            <p:nvPr/>
          </p:nvSpPr>
          <p:spPr>
            <a:xfrm>
              <a:off x="5159" y="2462"/>
              <a:ext cx="7898" cy="1146"/>
            </a:xfrm>
            <a:prstGeom prst="rect">
              <a:avLst/>
            </a:prstGeom>
            <a:noFill/>
            <a:ln w="9525">
              <a:noFill/>
            </a:ln>
          </p:spPr>
          <p:txBody>
            <a:bodyPr wrap="square" anchor="t" anchorCtr="0">
              <a:spAutoFit/>
            </a:bodyPr>
            <a:p>
              <a:pPr indent="0"/>
              <a:r>
                <a:rPr lang="en-US" altLang="zh-CN" sz="1800" b="1">
                  <a:latin typeface="Arial" panose="020B0604020202020204" pitchFamily="34" charset="0"/>
                  <a:ea typeface="方正书宋_GBK" panose="02000000000000000000" charset="-122"/>
                </a:rPr>
                <a:t>5F, Bld.1, Tianke Plaza, </a:t>
              </a:r>
              <a:endParaRPr lang="en-US" altLang="zh-CN" sz="1800" b="1">
                <a:latin typeface="Arial" panose="020B0604020202020204" pitchFamily="34" charset="0"/>
                <a:ea typeface="方正书宋_GBK" panose="02000000000000000000" charset="-122"/>
              </a:endParaRPr>
            </a:p>
            <a:p>
              <a:pPr indent="0"/>
              <a:r>
                <a:rPr lang="en-US" altLang="zh-CN" sz="1800" b="1">
                  <a:latin typeface="Arial" panose="020B0604020202020204" pitchFamily="34" charset="0"/>
                  <a:ea typeface="方正书宋_GBK" panose="02000000000000000000" charset="-122"/>
                </a:rPr>
                <a:t>No.999 Tiangong Ave., </a:t>
              </a:r>
              <a:r>
                <a:rPr lang="zh-CN" altLang="en-US" sz="1800" b="1">
                  <a:latin typeface="Arial" panose="020B0604020202020204" pitchFamily="34" charset="0"/>
                  <a:ea typeface="方正书宋_GBK" panose="02000000000000000000" charset="-122"/>
                </a:rPr>
                <a:t>Tianfu New Area, Chengdu, 610015, China</a:t>
              </a:r>
              <a:endParaRPr lang="zh-CN" altLang="en-US" sz="1800" b="1">
                <a:latin typeface="Arial" panose="020B0604020202020204" pitchFamily="34" charset="0"/>
                <a:ea typeface="方正书宋_GBK" panose="02000000000000000000" charset="-122"/>
              </a:endParaRPr>
            </a:p>
          </p:txBody>
        </p:sp>
      </p:grpSp>
      <p:grpSp>
        <p:nvGrpSpPr>
          <p:cNvPr id="14" name="组合 13"/>
          <p:cNvGrpSpPr/>
          <p:nvPr/>
        </p:nvGrpSpPr>
        <p:grpSpPr>
          <a:xfrm>
            <a:off x="3737610" y="906145"/>
            <a:ext cx="1337320" cy="1259205"/>
            <a:chOff x="10745" y="541"/>
            <a:chExt cx="9406" cy="1135"/>
          </a:xfrm>
          <a:solidFill>
            <a:srgbClr val="00B0F0"/>
          </a:solidFill>
        </p:grpSpPr>
        <p:sp>
          <p:nvSpPr>
            <p:cNvPr id="15" name="椭圆 14"/>
            <p:cNvSpPr/>
            <p:nvPr/>
          </p:nvSpPr>
          <p:spPr>
            <a:xfrm>
              <a:off x="10745" y="541"/>
              <a:ext cx="9397" cy="1135"/>
            </a:xfrm>
            <a:prstGeom prst="ellipse">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6" name="文本框 108"/>
            <p:cNvSpPr txBox="1"/>
            <p:nvPr/>
          </p:nvSpPr>
          <p:spPr>
            <a:xfrm>
              <a:off x="10745" y="976"/>
              <a:ext cx="9406" cy="332"/>
            </a:xfrm>
            <a:prstGeom prst="rect">
              <a:avLst/>
            </a:prstGeom>
            <a:noFill/>
            <a:ln w="9525">
              <a:noFill/>
            </a:ln>
            <a:extLst>
              <a:ext uri="{909E8E84-426E-40DD-AFC4-6F175D3DCCD1}">
                <a14:hiddenFill xmlns:a14="http://schemas.microsoft.com/office/drawing/2010/main">
                  <a:grpFill/>
                </a14:hiddenFill>
              </a:ext>
            </a:extLst>
          </p:spPr>
          <p:txBody>
            <a:bodyPr wrap="square" anchor="t">
              <a:spAutoFit/>
            </a:bodyPr>
            <a:p>
              <a:pPr indent="0" algn="ctr" fontAlgn="base"/>
              <a:r>
                <a:rPr lang="en-US" altLang="zh-CN" sz="1800" b="1" strike="noStrike" noProof="1">
                  <a:solidFill>
                    <a:srgbClr val="0070C0"/>
                  </a:solidFill>
                  <a:latin typeface="+mn-lt"/>
                  <a:ea typeface="方正书宋_GBK" panose="02000000000000000000" charset="-122"/>
                  <a:cs typeface="+mn-lt"/>
                </a:rPr>
                <a:t>ADDRESS</a:t>
              </a:r>
              <a:endParaRPr lang="en-US" altLang="zh-CN" sz="1800" b="1" strike="noStrike" noProof="1">
                <a:solidFill>
                  <a:srgbClr val="0070C0"/>
                </a:solidFill>
                <a:latin typeface="+mn-lt"/>
                <a:ea typeface="方正书宋_GBK" panose="02000000000000000000" charset="-122"/>
                <a:cs typeface="+mn-lt"/>
              </a:endParaRPr>
            </a:p>
          </p:txBody>
        </p:sp>
      </p:grpSp>
      <p:sp>
        <p:nvSpPr>
          <p:cNvPr id="6" name="弦形 5"/>
          <p:cNvSpPr/>
          <p:nvPr/>
        </p:nvSpPr>
        <p:spPr>
          <a:xfrm rot="11640000">
            <a:off x="-3454400" y="1098550"/>
            <a:ext cx="7661275" cy="4176713"/>
          </a:xfrm>
          <a:prstGeom prst="chord">
            <a:avLst/>
          </a:prstGeom>
          <a:noFill/>
          <a:ln w="127000">
            <a:solidFill>
              <a:schemeClr val="tx2"/>
            </a:solidFill>
          </a:ln>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up)">
                                      <p:cBhvr>
                                        <p:cTn id="7" dur="500"/>
                                        <p:tgtEl>
                                          <p:spTgt spid="7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097"/>
                                        </p:tgtEl>
                                        <p:attrNameLst>
                                          <p:attrName>style.visibility</p:attrName>
                                        </p:attrNameLst>
                                      </p:cBhvr>
                                      <p:to>
                                        <p:strVal val="visible"/>
                                      </p:to>
                                    </p:set>
                                    <p:animEffect transition="in" filter="wipe(left)">
                                      <p:cBhvr>
                                        <p:cTn id="13" dur="500"/>
                                        <p:tgtEl>
                                          <p:spTgt spid="409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500"/>
                                        <p:tgtEl>
                                          <p:spTgt spid="14"/>
                                        </p:tgtEl>
                                      </p:cBhvr>
                                    </p:animEffect>
                                  </p:childTnLst>
                                </p:cTn>
                              </p:par>
                              <p:par>
                                <p:cTn id="19" presetID="21"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500"/>
                                        <p:tgtEl>
                                          <p:spTgt spid="2"/>
                                        </p:tgtEl>
                                      </p:cBhvr>
                                    </p:animEffect>
                                  </p:childTnLst>
                                </p:cTn>
                              </p:par>
                              <p:par>
                                <p:cTn id="22" presetID="21" presetClass="entr" presetSubtype="1" fill="hold"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wheel(1)">
                                      <p:cBhvr>
                                        <p:cTn id="24" dur="500"/>
                                        <p:tgtEl>
                                          <p:spTgt spid="81"/>
                                        </p:tgtEl>
                                      </p:cBhvr>
                                    </p:animEffect>
                                  </p:childTnLst>
                                </p:cTn>
                              </p:par>
                              <p:par>
                                <p:cTn id="25" presetID="21"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wipe(left)">
                                      <p:cBhvr>
                                        <p:cTn id="35" dur="500"/>
                                        <p:tgtEl>
                                          <p:spTgt spid="107"/>
                                        </p:tgtEl>
                                      </p:cBhvr>
                                    </p:animEffect>
                                  </p:childTnLst>
                                </p:cTn>
                              </p:par>
                              <p:par>
                                <p:cTn id="36" presetID="22" presetClass="entr" presetSubtype="8"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wipe(left)">
                                      <p:cBhvr>
                                        <p:cTn id="38" dur="500"/>
                                        <p:tgtEl>
                                          <p:spTgt spid="78"/>
                                        </p:tgtEl>
                                      </p:cBhvr>
                                    </p:animEffect>
                                  </p:childTnLst>
                                </p:cTn>
                              </p:par>
                              <p:par>
                                <p:cTn id="39" presetID="22" presetClass="entr" presetSubtype="8"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4097" grpId="0"/>
      <p:bldP spid="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标题 1"/>
          <p:cNvSpPr>
            <a:spLocks noGrp="1"/>
          </p:cNvSpPr>
          <p:nvPr/>
        </p:nvSpPr>
        <p:spPr>
          <a:xfrm>
            <a:off x="4127500" y="-19050"/>
            <a:ext cx="8100060" cy="1012825"/>
          </a:xfrm>
          <a:prstGeom prst="rect">
            <a:avLst/>
          </a:prstGeom>
          <a:noFill/>
          <a:ln w="9525">
            <a:noFill/>
          </a:ln>
        </p:spPr>
        <p:txBody>
          <a:bodyPr anchor="ctr">
            <a:scene3d>
              <a:camera prst="orthographicFront"/>
              <a:lightRig rig="soft" dir="t">
                <a:rot lat="0" lon="0" rev="15600000"/>
              </a:lightRig>
            </a:scene3d>
            <a:sp3d extrusionH="57150" prstMaterial="softEdge">
              <a:bevelT w="25400" h="38100"/>
            </a:sp3d>
          </a:bodyPr>
          <a:lstStyle>
            <a:lvl1pPr marL="0" lvl="0" indent="0" algn="ctr" defTabSz="914400" eaLnBrk="1" fontAlgn="base" latinLnBrk="0" hangingPunct="1">
              <a:lnSpc>
                <a:spcPct val="100000"/>
              </a:lnSpc>
              <a:spcBef>
                <a:spcPct val="0"/>
              </a:spcBef>
              <a:spcAft>
                <a:spcPct val="0"/>
              </a:spcAft>
              <a:buClr>
                <a:srgbClr val="000000"/>
              </a:buClr>
              <a:buNone/>
              <a:defRPr sz="4400" b="1" i="0" u="none" kern="1200" baseline="0">
                <a:solidFill>
                  <a:schemeClr val="tx2"/>
                </a:solidFill>
                <a:latin typeface="+mj-lt"/>
                <a:ea typeface="+mj-ea"/>
                <a:cs typeface="+mj-cs"/>
              </a:defRPr>
            </a:lvl1pPr>
          </a:lstStyle>
          <a:p>
            <a:pPr fontAlgn="base"/>
            <a:r>
              <a:rPr lang="en-US" altLang="zh-CN" strike="noStrike" noProof="1">
                <a:solidFill>
                  <a:schemeClr val="tx2"/>
                </a:solidFill>
                <a:effectLst>
                  <a:outerShdw blurRad="38100" dist="38100" dir="2700000" algn="tl">
                    <a:srgbClr val="000000">
                      <a:alpha val="43137"/>
                    </a:srgbClr>
                  </a:outerShdw>
                </a:effectLst>
              </a:rPr>
              <a:t>R&amp;D</a:t>
            </a:r>
            <a:endParaRPr lang="en-US" altLang="zh-CN" strike="noStrike" noProof="1">
              <a:solidFill>
                <a:schemeClr val="tx2"/>
              </a:solidFill>
              <a:effectLst>
                <a:outerShdw blurRad="38100" dist="38100" dir="2700000" algn="tl">
                  <a:srgbClr val="000000">
                    <a:alpha val="43137"/>
                  </a:srgbClr>
                </a:outerShdw>
              </a:effectLst>
            </a:endParaRPr>
          </a:p>
        </p:txBody>
      </p:sp>
      <p:grpSp>
        <p:nvGrpSpPr>
          <p:cNvPr id="2" name="组合 1"/>
          <p:cNvGrpSpPr/>
          <p:nvPr/>
        </p:nvGrpSpPr>
        <p:grpSpPr>
          <a:xfrm>
            <a:off x="250190" y="1185545"/>
            <a:ext cx="11054715" cy="5452110"/>
            <a:chOff x="394" y="1867"/>
            <a:chExt cx="17409" cy="8586"/>
          </a:xfrm>
        </p:grpSpPr>
        <p:pic>
          <p:nvPicPr>
            <p:cNvPr id="4" name="图片 3" descr="IMG_3742"/>
            <p:cNvPicPr>
              <a:picLocks noChangeAspect="1"/>
            </p:cNvPicPr>
            <p:nvPr/>
          </p:nvPicPr>
          <p:blipFill>
            <a:blip r:embed="rId1"/>
            <a:stretch>
              <a:fillRect/>
            </a:stretch>
          </p:blipFill>
          <p:spPr>
            <a:xfrm>
              <a:off x="394" y="4639"/>
              <a:ext cx="8522" cy="5681"/>
            </a:xfrm>
            <a:prstGeom prst="rect">
              <a:avLst/>
            </a:prstGeom>
          </p:spPr>
        </p:pic>
        <p:pic>
          <p:nvPicPr>
            <p:cNvPr id="5" name="图片 4" descr="IMG_3734"/>
            <p:cNvPicPr>
              <a:picLocks noChangeAspect="1"/>
            </p:cNvPicPr>
            <p:nvPr/>
          </p:nvPicPr>
          <p:blipFill>
            <a:blip r:embed="rId2"/>
            <a:stretch>
              <a:fillRect/>
            </a:stretch>
          </p:blipFill>
          <p:spPr>
            <a:xfrm>
              <a:off x="9083" y="4639"/>
              <a:ext cx="8720" cy="5814"/>
            </a:xfrm>
            <a:prstGeom prst="rect">
              <a:avLst/>
            </a:prstGeom>
          </p:spPr>
        </p:pic>
        <p:sp>
          <p:nvSpPr>
            <p:cNvPr id="6" name="文本框 5"/>
            <p:cNvSpPr txBox="1"/>
            <p:nvPr/>
          </p:nvSpPr>
          <p:spPr>
            <a:xfrm>
              <a:off x="812" y="1867"/>
              <a:ext cx="16424" cy="1888"/>
            </a:xfrm>
            <a:prstGeom prst="rect">
              <a:avLst/>
            </a:prstGeom>
            <a:noFill/>
          </p:spPr>
          <p:txBody>
            <a:bodyPr wrap="square" rtlCol="0">
              <a:spAutoFit/>
            </a:bodyPr>
            <a:p>
              <a:pPr algn="l"/>
              <a:r>
                <a:rPr lang="en-US" altLang="zh-CN" sz="2400">
                  <a:sym typeface="+mn-ea"/>
                </a:rPr>
                <a:t>We have 68 skilled staff, of which there are more than 10 engineers and some of them have more than 14 years’ experience in this industry, 35 well-trained workers. </a:t>
              </a:r>
              <a:endParaRPr lang="zh-CN" altLang="en-US" sz="2400">
                <a:sym typeface="+mn-ea"/>
              </a:endParaRPr>
            </a:p>
          </p:txBody>
        </p:sp>
      </p:gr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标题 1"/>
          <p:cNvSpPr>
            <a:spLocks noGrp="1"/>
          </p:cNvSpPr>
          <p:nvPr/>
        </p:nvSpPr>
        <p:spPr>
          <a:xfrm>
            <a:off x="4127500" y="-19050"/>
            <a:ext cx="8100060" cy="1012825"/>
          </a:xfrm>
          <a:prstGeom prst="rect">
            <a:avLst/>
          </a:prstGeom>
          <a:noFill/>
          <a:ln w="9525">
            <a:noFill/>
          </a:ln>
        </p:spPr>
        <p:txBody>
          <a:bodyPr anchor="ctr">
            <a:scene3d>
              <a:camera prst="orthographicFront"/>
              <a:lightRig rig="soft" dir="t">
                <a:rot lat="0" lon="0" rev="15600000"/>
              </a:lightRig>
            </a:scene3d>
            <a:sp3d extrusionH="57150" prstMaterial="softEdge">
              <a:bevelT w="25400" h="38100"/>
            </a:sp3d>
          </a:bodyPr>
          <a:lstStyle>
            <a:lvl1pPr marL="0" lvl="0" indent="0" algn="ctr" defTabSz="914400" eaLnBrk="1" fontAlgn="base" latinLnBrk="0" hangingPunct="1">
              <a:lnSpc>
                <a:spcPct val="100000"/>
              </a:lnSpc>
              <a:spcBef>
                <a:spcPct val="0"/>
              </a:spcBef>
              <a:spcAft>
                <a:spcPct val="0"/>
              </a:spcAft>
              <a:buClr>
                <a:srgbClr val="000000"/>
              </a:buClr>
              <a:buNone/>
              <a:defRPr sz="4400" b="1" i="0" u="none" kern="1200" baseline="0">
                <a:solidFill>
                  <a:schemeClr val="tx2"/>
                </a:solidFill>
                <a:latin typeface="+mj-lt"/>
                <a:ea typeface="+mj-ea"/>
                <a:cs typeface="+mj-cs"/>
              </a:defRPr>
            </a:lvl1pPr>
          </a:lstStyle>
          <a:p>
            <a:pPr fontAlgn="base"/>
            <a:r>
              <a:rPr lang="en-US" altLang="zh-CN" strike="noStrike" noProof="1">
                <a:solidFill>
                  <a:schemeClr val="tx2"/>
                </a:solidFill>
                <a:effectLst>
                  <a:outerShdw blurRad="38100" dist="38100" dir="2700000" algn="tl">
                    <a:srgbClr val="000000">
                      <a:alpha val="43137"/>
                    </a:srgbClr>
                  </a:outerShdw>
                </a:effectLst>
              </a:rPr>
              <a:t>Factory</a:t>
            </a:r>
            <a:endParaRPr lang="en-US" altLang="zh-CN" strike="noStrike" noProof="1">
              <a:solidFill>
                <a:schemeClr val="tx2"/>
              </a:solidFill>
              <a:effectLst>
                <a:outerShdw blurRad="38100" dist="38100" dir="2700000" algn="tl">
                  <a:srgbClr val="000000">
                    <a:alpha val="43137"/>
                  </a:srgbClr>
                </a:outerShdw>
              </a:effectLst>
            </a:endParaRPr>
          </a:p>
        </p:txBody>
      </p:sp>
      <p:sp>
        <p:nvSpPr>
          <p:cNvPr id="7" name="文本框 6"/>
          <p:cNvSpPr txBox="1"/>
          <p:nvPr/>
        </p:nvSpPr>
        <p:spPr>
          <a:xfrm>
            <a:off x="647700" y="1076325"/>
            <a:ext cx="11179175" cy="2306955"/>
          </a:xfrm>
          <a:prstGeom prst="rect">
            <a:avLst/>
          </a:prstGeom>
          <a:noFill/>
        </p:spPr>
        <p:txBody>
          <a:bodyPr wrap="square" rtlCol="0">
            <a:spAutoFit/>
          </a:bodyPr>
          <a:p>
            <a:pPr algn="l"/>
            <a:r>
              <a:rPr lang="en-US" altLang="zh-CN" sz="2400"/>
              <a:t>Our</a:t>
            </a:r>
            <a:r>
              <a:rPr lang="zh-CN" altLang="en-US" sz="2400"/>
              <a:t> company is equipped with 67GHz vector network analyzers, signal sources, spectrum analyzers, power meters, oscilloscopes, welding platforms, resistance and voltage withstand test instruments, high and low temperature test systems and other research and development, production and testing equipments. Our quality management system has been successfully registered for GB/T19001-2016/ISO9001:2015. </a:t>
            </a:r>
            <a:endParaRPr lang="zh-CN" altLang="en-US" sz="2400"/>
          </a:p>
        </p:txBody>
      </p:sp>
      <p:grpSp>
        <p:nvGrpSpPr>
          <p:cNvPr id="4" name="组合 3"/>
          <p:cNvGrpSpPr/>
          <p:nvPr/>
        </p:nvGrpSpPr>
        <p:grpSpPr>
          <a:xfrm>
            <a:off x="130810" y="3783965"/>
            <a:ext cx="11903710" cy="2947670"/>
            <a:chOff x="206" y="5959"/>
            <a:chExt cx="18746" cy="4642"/>
          </a:xfrm>
        </p:grpSpPr>
        <p:pic>
          <p:nvPicPr>
            <p:cNvPr id="10" name="图片 9" descr="product line1"/>
            <p:cNvPicPr>
              <a:picLocks noChangeAspect="1"/>
            </p:cNvPicPr>
            <p:nvPr/>
          </p:nvPicPr>
          <p:blipFill>
            <a:blip r:embed="rId1"/>
            <a:stretch>
              <a:fillRect/>
            </a:stretch>
          </p:blipFill>
          <p:spPr>
            <a:xfrm>
              <a:off x="6478" y="5959"/>
              <a:ext cx="6187" cy="4641"/>
            </a:xfrm>
            <a:prstGeom prst="rect">
              <a:avLst/>
            </a:prstGeom>
          </p:spPr>
        </p:pic>
        <p:pic>
          <p:nvPicPr>
            <p:cNvPr id="11" name="图片 10" descr="lADPD2eDMGZfpNPNAjjNAvQ_756_568"/>
            <p:cNvPicPr>
              <a:picLocks noChangeAspect="1"/>
            </p:cNvPicPr>
            <p:nvPr/>
          </p:nvPicPr>
          <p:blipFill>
            <a:blip r:embed="rId2"/>
            <a:stretch>
              <a:fillRect/>
            </a:stretch>
          </p:blipFill>
          <p:spPr>
            <a:xfrm>
              <a:off x="206" y="5959"/>
              <a:ext cx="6177" cy="4641"/>
            </a:xfrm>
            <a:prstGeom prst="rect">
              <a:avLst/>
            </a:prstGeom>
          </p:spPr>
        </p:pic>
        <p:pic>
          <p:nvPicPr>
            <p:cNvPr id="3" name="图片 2" descr="lQLPJxa7NjDolELNAnXNA0eweJKt_jy3cvoDM8s-bwAdAA_839_629"/>
            <p:cNvPicPr>
              <a:picLocks noChangeAspect="1"/>
            </p:cNvPicPr>
            <p:nvPr/>
          </p:nvPicPr>
          <p:blipFill>
            <a:blip r:embed="rId3"/>
            <a:stretch>
              <a:fillRect/>
            </a:stretch>
          </p:blipFill>
          <p:spPr>
            <a:xfrm>
              <a:off x="12760" y="5959"/>
              <a:ext cx="6193" cy="4643"/>
            </a:xfrm>
            <a:prstGeom prst="rect">
              <a:avLst/>
            </a:prstGeom>
          </p:spPr>
        </p:pic>
      </p:grpSp>
    </p:spTree>
  </p:cSld>
  <p:clrMapOvr>
    <a:masterClrMapping/>
  </p:clrMapOvr>
  <p:transition>
    <p:wedge/>
  </p:transition>
  <p:timing>
    <p:tnLst>
      <p:par>
        <p:cTn id="1" dur="indefinite" restart="never" nodeType="tmRoot"/>
      </p:par>
    </p:tnLst>
    <p:bldLst>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标题 1"/>
          <p:cNvSpPr>
            <a:spLocks noGrp="1"/>
          </p:cNvSpPr>
          <p:nvPr>
            <p:ph type="title"/>
          </p:nvPr>
        </p:nvSpPr>
        <p:spPr>
          <a:xfrm>
            <a:off x="4110038" y="-19050"/>
            <a:ext cx="8064500" cy="1012825"/>
          </a:xfrm>
        </p:spPr>
        <p:txBody>
          <a:bodyPr anchor="ctr"/>
          <a:p>
            <a:pPr algn="ctr" fontAlgn="base"/>
            <a:r>
              <a:rPr lang="zh-CN" altLang="zh-CN" strike="noStrike" noProof="1">
                <a:effectLst>
                  <a:outerShdw blurRad="38100" dist="38100" dir="2700000" algn="tl">
                    <a:srgbClr val="000000">
                      <a:alpha val="43137"/>
                    </a:srgbClr>
                  </a:outerShdw>
                </a:effectLst>
              </a:rPr>
              <a:t>C</a:t>
            </a:r>
            <a:r>
              <a:rPr lang="en-US" altLang="zh-CN" strike="noStrike" noProof="1">
                <a:effectLst>
                  <a:outerShdw blurRad="38100" dist="38100" dir="2700000" algn="tl">
                    <a:srgbClr val="000000">
                      <a:alpha val="43137"/>
                    </a:srgbClr>
                  </a:outerShdw>
                </a:effectLst>
              </a:rPr>
              <a:t>USTOMERS</a:t>
            </a:r>
            <a:endParaRPr lang="en-US" altLang="zh-CN" strike="noStrike" noProof="1">
              <a:effectLst>
                <a:outerShdw blurRad="38100" dist="38100" dir="2700000" algn="tl">
                  <a:srgbClr val="000000">
                    <a:alpha val="43137"/>
                  </a:srgbClr>
                </a:outerShdw>
              </a:effectLst>
            </a:endParaRPr>
          </a:p>
        </p:txBody>
      </p:sp>
      <p:pic>
        <p:nvPicPr>
          <p:cNvPr id="19459" name="图片 4" descr="zte"/>
          <p:cNvPicPr>
            <a:picLocks noChangeAspect="1"/>
          </p:cNvPicPr>
          <p:nvPr/>
        </p:nvPicPr>
        <p:blipFill>
          <a:blip r:embed="rId1"/>
          <a:stretch>
            <a:fillRect/>
          </a:stretch>
        </p:blipFill>
        <p:spPr>
          <a:xfrm>
            <a:off x="8219440" y="5057140"/>
            <a:ext cx="2114550" cy="1058545"/>
          </a:xfrm>
          <a:prstGeom prst="rect">
            <a:avLst/>
          </a:prstGeom>
          <a:noFill/>
          <a:ln w="9525">
            <a:noFill/>
          </a:ln>
        </p:spPr>
      </p:pic>
      <p:pic>
        <p:nvPicPr>
          <p:cNvPr id="19462" name="图片 10" descr="nim"/>
          <p:cNvPicPr>
            <a:picLocks noChangeAspect="1"/>
          </p:cNvPicPr>
          <p:nvPr/>
        </p:nvPicPr>
        <p:blipFill>
          <a:blip r:embed="rId2"/>
          <a:stretch>
            <a:fillRect/>
          </a:stretch>
        </p:blipFill>
        <p:spPr>
          <a:xfrm>
            <a:off x="1511300" y="1973580"/>
            <a:ext cx="2824163" cy="1412875"/>
          </a:xfrm>
          <a:prstGeom prst="rect">
            <a:avLst/>
          </a:prstGeom>
          <a:noFill/>
          <a:ln w="9525">
            <a:noFill/>
          </a:ln>
        </p:spPr>
      </p:pic>
      <p:pic>
        <p:nvPicPr>
          <p:cNvPr id="19463" name="图片 2"/>
          <p:cNvPicPr>
            <a:picLocks noChangeAspect="1"/>
          </p:cNvPicPr>
          <p:nvPr/>
        </p:nvPicPr>
        <p:blipFill>
          <a:blip r:embed="rId3"/>
          <a:stretch>
            <a:fillRect/>
          </a:stretch>
        </p:blipFill>
        <p:spPr>
          <a:xfrm>
            <a:off x="4521835" y="3167380"/>
            <a:ext cx="2465070" cy="1849120"/>
          </a:xfrm>
          <a:prstGeom prst="rect">
            <a:avLst/>
          </a:prstGeom>
          <a:noFill/>
          <a:ln w="9525">
            <a:noFill/>
          </a:ln>
        </p:spPr>
      </p:pic>
      <p:pic>
        <p:nvPicPr>
          <p:cNvPr id="19464" name="图片 1"/>
          <p:cNvPicPr>
            <a:picLocks noChangeAspect="1"/>
          </p:cNvPicPr>
          <p:nvPr/>
        </p:nvPicPr>
        <p:blipFill>
          <a:blip r:embed="rId4"/>
          <a:stretch>
            <a:fillRect/>
          </a:stretch>
        </p:blipFill>
        <p:spPr>
          <a:xfrm>
            <a:off x="2289175" y="5016500"/>
            <a:ext cx="1866900" cy="1081088"/>
          </a:xfrm>
          <a:prstGeom prst="rect">
            <a:avLst/>
          </a:prstGeom>
          <a:noFill/>
          <a:ln w="9525">
            <a:noFill/>
          </a:ln>
        </p:spPr>
      </p:pic>
      <p:pic>
        <p:nvPicPr>
          <p:cNvPr id="19465" name="图片 4"/>
          <p:cNvPicPr>
            <a:picLocks noChangeAspect="1"/>
          </p:cNvPicPr>
          <p:nvPr/>
        </p:nvPicPr>
        <p:blipFill>
          <a:blip r:embed="rId5"/>
          <a:stretch>
            <a:fillRect/>
          </a:stretch>
        </p:blipFill>
        <p:spPr>
          <a:xfrm>
            <a:off x="5431473" y="1973580"/>
            <a:ext cx="1844675" cy="1400175"/>
          </a:xfrm>
          <a:prstGeom prst="rect">
            <a:avLst/>
          </a:prstGeom>
          <a:noFill/>
          <a:ln w="9525">
            <a:noFill/>
          </a:ln>
        </p:spPr>
      </p:pic>
      <p:pic>
        <p:nvPicPr>
          <p:cNvPr id="18435" name="图片 3" descr="qualwave"/>
          <p:cNvPicPr>
            <a:picLocks noChangeAspect="1"/>
          </p:cNvPicPr>
          <p:nvPr/>
        </p:nvPicPr>
        <p:blipFill>
          <a:blip r:embed="rId6"/>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图片 1" descr="5a750a1160fb90e93fba46836ce811e9"/>
          <p:cNvPicPr>
            <a:picLocks noChangeAspect="1"/>
          </p:cNvPicPr>
          <p:nvPr/>
        </p:nvPicPr>
        <p:blipFill>
          <a:blip r:embed="rId7"/>
          <a:stretch>
            <a:fillRect/>
          </a:stretch>
        </p:blipFill>
        <p:spPr>
          <a:xfrm>
            <a:off x="4919980" y="4904105"/>
            <a:ext cx="2689860" cy="1513205"/>
          </a:xfrm>
          <a:prstGeom prst="rect">
            <a:avLst/>
          </a:prstGeom>
        </p:spPr>
      </p:pic>
      <p:pic>
        <p:nvPicPr>
          <p:cNvPr id="3" name="图片 2" descr="src=http___pic2.52pk.com_files_151203_5124276_142035_1_lit.jpg&amp;refer=http___pic2.52pk"/>
          <p:cNvPicPr>
            <a:picLocks noChangeAspect="1"/>
          </p:cNvPicPr>
          <p:nvPr/>
        </p:nvPicPr>
        <p:blipFill>
          <a:blip r:embed="rId8"/>
          <a:stretch>
            <a:fillRect/>
          </a:stretch>
        </p:blipFill>
        <p:spPr>
          <a:xfrm>
            <a:off x="8372158" y="1973580"/>
            <a:ext cx="1337945" cy="1055370"/>
          </a:xfrm>
          <a:prstGeom prst="rect">
            <a:avLst/>
          </a:prstGeom>
        </p:spPr>
      </p:pic>
      <p:pic>
        <p:nvPicPr>
          <p:cNvPr id="4" name="图片 3" descr="6b5e3f0d17388ae6de8e1f73d9fd639f"/>
          <p:cNvPicPr>
            <a:picLocks noChangeAspect="1"/>
          </p:cNvPicPr>
          <p:nvPr/>
        </p:nvPicPr>
        <p:blipFill>
          <a:blip r:embed="rId9"/>
          <a:stretch>
            <a:fillRect/>
          </a:stretch>
        </p:blipFill>
        <p:spPr>
          <a:xfrm>
            <a:off x="1673225" y="3596958"/>
            <a:ext cx="2141220" cy="1071245"/>
          </a:xfrm>
          <a:prstGeom prst="rect">
            <a:avLst/>
          </a:prstGeom>
        </p:spPr>
      </p:pic>
      <p:pic>
        <p:nvPicPr>
          <p:cNvPr id="5" name="图片 4" descr="src=http___i01.yizimg.com_ComFolder_331374_201006_Rohde&amp;Schwarz%20logo%202.jpg&amp;refer=http___i01.yizimg"/>
          <p:cNvPicPr>
            <a:picLocks noChangeAspect="1"/>
          </p:cNvPicPr>
          <p:nvPr/>
        </p:nvPicPr>
        <p:blipFill>
          <a:blip r:embed="rId10"/>
          <a:stretch>
            <a:fillRect/>
          </a:stretch>
        </p:blipFill>
        <p:spPr>
          <a:xfrm>
            <a:off x="8095615" y="3597275"/>
            <a:ext cx="2530475" cy="748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500" fill="hold"/>
                                        <p:tgtEl>
                                          <p:spTgt spid="19459"/>
                                        </p:tgtEl>
                                        <p:attrNameLst>
                                          <p:attrName>ppt_w</p:attrName>
                                        </p:attrNameLst>
                                      </p:cBhvr>
                                      <p:tavLst>
                                        <p:tav tm="0">
                                          <p:val>
                                            <p:fltVal val="0.000000"/>
                                          </p:val>
                                        </p:tav>
                                        <p:tav tm="100000">
                                          <p:val>
                                            <p:strVal val="#ppt_w"/>
                                          </p:val>
                                        </p:tav>
                                      </p:tavLst>
                                    </p:anim>
                                    <p:anim calcmode="lin" valueType="num">
                                      <p:cBhvr>
                                        <p:cTn id="8" dur="500" fill="hold"/>
                                        <p:tgtEl>
                                          <p:spTgt spid="19459"/>
                                        </p:tgtEl>
                                        <p:attrNameLst>
                                          <p:attrName>ppt_h</p:attrName>
                                        </p:attrNameLst>
                                      </p:cBhvr>
                                      <p:tavLst>
                                        <p:tav tm="0">
                                          <p:val>
                                            <p:fltVal val="0.00000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9462"/>
                                        </p:tgtEl>
                                        <p:attrNameLst>
                                          <p:attrName>style.visibility</p:attrName>
                                        </p:attrNameLst>
                                      </p:cBhvr>
                                      <p:to>
                                        <p:strVal val="visible"/>
                                      </p:to>
                                    </p:set>
                                    <p:anim calcmode="lin" valueType="num">
                                      <p:cBhvr>
                                        <p:cTn id="12" dur="500" fill="hold"/>
                                        <p:tgtEl>
                                          <p:spTgt spid="19462"/>
                                        </p:tgtEl>
                                        <p:attrNameLst>
                                          <p:attrName>ppt_w</p:attrName>
                                        </p:attrNameLst>
                                      </p:cBhvr>
                                      <p:tavLst>
                                        <p:tav tm="0">
                                          <p:val>
                                            <p:fltVal val="0.000000"/>
                                          </p:val>
                                        </p:tav>
                                        <p:tav tm="100000">
                                          <p:val>
                                            <p:strVal val="#ppt_w"/>
                                          </p:val>
                                        </p:tav>
                                      </p:tavLst>
                                    </p:anim>
                                    <p:anim calcmode="lin" valueType="num">
                                      <p:cBhvr>
                                        <p:cTn id="13" dur="500" fill="hold"/>
                                        <p:tgtEl>
                                          <p:spTgt spid="19462"/>
                                        </p:tgtEl>
                                        <p:attrNameLst>
                                          <p:attrName>ppt_h</p:attrName>
                                        </p:attrNameLst>
                                      </p:cBhvr>
                                      <p:tavLst>
                                        <p:tav tm="0">
                                          <p:val>
                                            <p:fltVal val="0.00000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9465"/>
                                        </p:tgtEl>
                                        <p:attrNameLst>
                                          <p:attrName>style.visibility</p:attrName>
                                        </p:attrNameLst>
                                      </p:cBhvr>
                                      <p:to>
                                        <p:strVal val="visible"/>
                                      </p:to>
                                    </p:set>
                                    <p:anim calcmode="lin" valueType="num">
                                      <p:cBhvr>
                                        <p:cTn id="17" dur="500" fill="hold"/>
                                        <p:tgtEl>
                                          <p:spTgt spid="19465"/>
                                        </p:tgtEl>
                                        <p:attrNameLst>
                                          <p:attrName>ppt_w</p:attrName>
                                        </p:attrNameLst>
                                      </p:cBhvr>
                                      <p:tavLst>
                                        <p:tav tm="0">
                                          <p:val>
                                            <p:fltVal val="0.000000"/>
                                          </p:val>
                                        </p:tav>
                                        <p:tav tm="100000">
                                          <p:val>
                                            <p:strVal val="#ppt_w"/>
                                          </p:val>
                                        </p:tav>
                                      </p:tavLst>
                                    </p:anim>
                                    <p:anim calcmode="lin" valueType="num">
                                      <p:cBhvr>
                                        <p:cTn id="18" dur="500" fill="hold"/>
                                        <p:tgtEl>
                                          <p:spTgt spid="19465"/>
                                        </p:tgtEl>
                                        <p:attrNameLst>
                                          <p:attrName>ppt_h</p:attrName>
                                        </p:attrNameLst>
                                      </p:cBhvr>
                                      <p:tavLst>
                                        <p:tav tm="0">
                                          <p:val>
                                            <p:fltVal val="0.00000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9464"/>
                                        </p:tgtEl>
                                        <p:attrNameLst>
                                          <p:attrName>style.visibility</p:attrName>
                                        </p:attrNameLst>
                                      </p:cBhvr>
                                      <p:to>
                                        <p:strVal val="visible"/>
                                      </p:to>
                                    </p:set>
                                    <p:anim calcmode="lin" valueType="num">
                                      <p:cBhvr>
                                        <p:cTn id="22" dur="500" fill="hold"/>
                                        <p:tgtEl>
                                          <p:spTgt spid="19464"/>
                                        </p:tgtEl>
                                        <p:attrNameLst>
                                          <p:attrName>ppt_w</p:attrName>
                                        </p:attrNameLst>
                                      </p:cBhvr>
                                      <p:tavLst>
                                        <p:tav tm="0">
                                          <p:val>
                                            <p:fltVal val="0.000000"/>
                                          </p:val>
                                        </p:tav>
                                        <p:tav tm="100000">
                                          <p:val>
                                            <p:strVal val="#ppt_w"/>
                                          </p:val>
                                        </p:tav>
                                      </p:tavLst>
                                    </p:anim>
                                    <p:anim calcmode="lin" valueType="num">
                                      <p:cBhvr>
                                        <p:cTn id="23" dur="500" fill="hold"/>
                                        <p:tgtEl>
                                          <p:spTgt spid="19464"/>
                                        </p:tgtEl>
                                        <p:attrNameLst>
                                          <p:attrName>ppt_h</p:attrName>
                                        </p:attrNameLst>
                                      </p:cBhvr>
                                      <p:tavLst>
                                        <p:tav tm="0">
                                          <p:val>
                                            <p:fltVal val="0.00000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9463"/>
                                        </p:tgtEl>
                                        <p:attrNameLst>
                                          <p:attrName>style.visibility</p:attrName>
                                        </p:attrNameLst>
                                      </p:cBhvr>
                                      <p:to>
                                        <p:strVal val="visible"/>
                                      </p:to>
                                    </p:set>
                                    <p:anim calcmode="lin" valueType="num">
                                      <p:cBhvr>
                                        <p:cTn id="27" dur="500" fill="hold"/>
                                        <p:tgtEl>
                                          <p:spTgt spid="19463"/>
                                        </p:tgtEl>
                                        <p:attrNameLst>
                                          <p:attrName>ppt_w</p:attrName>
                                        </p:attrNameLst>
                                      </p:cBhvr>
                                      <p:tavLst>
                                        <p:tav tm="0">
                                          <p:val>
                                            <p:fltVal val="0.000000"/>
                                          </p:val>
                                        </p:tav>
                                        <p:tav tm="100000">
                                          <p:val>
                                            <p:strVal val="#ppt_w"/>
                                          </p:val>
                                        </p:tav>
                                      </p:tavLst>
                                    </p:anim>
                                    <p:anim calcmode="lin" valueType="num">
                                      <p:cBhvr>
                                        <p:cTn id="28" dur="500" fill="hold"/>
                                        <p:tgtEl>
                                          <p:spTgt spid="19463"/>
                                        </p:tgtEl>
                                        <p:attrNameLst>
                                          <p:attrName>ppt_h</p:attrName>
                                        </p:attrNameLst>
                                      </p:cBhvr>
                                      <p:tavLst>
                                        <p:tav tm="0">
                                          <p:val>
                                            <p:fltVal val="0.000000"/>
                                          </p:val>
                                        </p:tav>
                                        <p:tav tm="100000">
                                          <p:val>
                                            <p:strVal val="#ppt_h"/>
                                          </p:val>
                                        </p:tav>
                                      </p:tavLst>
                                    </p:anim>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par>
                          <p:cTn id="33" fill="hold">
                            <p:stCondLst>
                              <p:cond delay="3000"/>
                            </p:stCondLst>
                            <p:childTnLst>
                              <p:par>
                                <p:cTn id="34" presetID="4" presetClass="entr" presetSubtype="16" fill="hold" nodeType="afterEffect">
                                  <p:stCondLst>
                                    <p:cond delay="0"/>
                                  </p:stCondLst>
                                  <p:childTnLst>
                                    <p:set>
                                      <p:cBhvr>
                                        <p:cTn id="35" dur="500" fill="hold">
                                          <p:stCondLst>
                                            <p:cond delay="0"/>
                                          </p:stCondLst>
                                        </p:cTn>
                                        <p:tgtEl>
                                          <p:spTgt spid="2"/>
                                        </p:tgtEl>
                                        <p:attrNameLst>
                                          <p:attrName>style.visibility</p:attrName>
                                        </p:attrNameLst>
                                      </p:cBhvr>
                                      <p:to>
                                        <p:strVal val="visible"/>
                                      </p:to>
                                    </p:set>
                                    <p:animEffect transition="in" filter="box(in)">
                                      <p:cBhvr>
                                        <p:cTn id="36" dur="500"/>
                                        <p:tgtEl>
                                          <p:spTgt spid="2"/>
                                        </p:tgtEl>
                                      </p:cBhvr>
                                    </p:animEffect>
                                  </p:childTnLst>
                                </p:cTn>
                              </p:par>
                            </p:childTnLst>
                          </p:cTn>
                        </p:par>
                        <p:par>
                          <p:cTn id="37" fill="hold">
                            <p:stCondLst>
                              <p:cond delay="3500"/>
                            </p:stCondLst>
                            <p:childTnLst>
                              <p:par>
                                <p:cTn id="38" presetID="4" presetClass="entr" presetSubtype="16" fill="hold" nodeType="afterEffect">
                                  <p:stCondLst>
                                    <p:cond delay="0"/>
                                  </p:stCondLst>
                                  <p:childTnLst>
                                    <p:set>
                                      <p:cBhvr>
                                        <p:cTn id="39" dur="500" fill="hold">
                                          <p:stCondLst>
                                            <p:cond delay="0"/>
                                          </p:stCondLst>
                                        </p:cTn>
                                        <p:tgtEl>
                                          <p:spTgt spid="5"/>
                                        </p:tgtEl>
                                        <p:attrNameLst>
                                          <p:attrName>style.visibility</p:attrName>
                                        </p:attrNameLst>
                                      </p:cBhvr>
                                      <p:to>
                                        <p:strVal val="visible"/>
                                      </p:to>
                                    </p:set>
                                    <p:animEffect transition="in" filter="box(in)">
                                      <p:cBhvr>
                                        <p:cTn id="40" dur="500"/>
                                        <p:tgtEl>
                                          <p:spTgt spid="5"/>
                                        </p:tgtEl>
                                      </p:cBhvr>
                                    </p:animEffect>
                                  </p:childTnLst>
                                </p:cTn>
                              </p:par>
                            </p:childTnLst>
                          </p:cTn>
                        </p:par>
                        <p:par>
                          <p:cTn id="41" fill="hold">
                            <p:stCondLst>
                              <p:cond delay="4000"/>
                            </p:stCondLst>
                            <p:childTnLst>
                              <p:par>
                                <p:cTn id="42" presetID="4" presetClass="entr" presetSubtype="16" fill="hold" nodeType="afterEffect">
                                  <p:stCondLst>
                                    <p:cond delay="0"/>
                                  </p:stCondLst>
                                  <p:childTnLst>
                                    <p:set>
                                      <p:cBhvr>
                                        <p:cTn id="43" dur="500" fill="hold">
                                          <p:stCondLst>
                                            <p:cond delay="0"/>
                                          </p:stCondLst>
                                        </p:cTn>
                                        <p:tgtEl>
                                          <p:spTgt spid="4"/>
                                        </p:tgtEl>
                                        <p:attrNameLst>
                                          <p:attrName>style.visibility</p:attrName>
                                        </p:attrNameLst>
                                      </p:cBhvr>
                                      <p:to>
                                        <p:strVal val="visible"/>
                                      </p:to>
                                    </p:set>
                                    <p:animEffect transition="in" filter="box(in)">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 name="燕尾形 38"/>
          <p:cNvSpPr/>
          <p:nvPr/>
        </p:nvSpPr>
        <p:spPr>
          <a:xfrm>
            <a:off x="445135" y="3620135"/>
            <a:ext cx="2082165" cy="540000"/>
          </a:xfrm>
          <a:prstGeom prst="chevron">
            <a:avLst/>
          </a:prstGeom>
          <a:solidFill>
            <a:schemeClr val="tx2">
              <a:lumMod val="20000"/>
              <a:lumOff val="80000"/>
            </a:schemeClr>
          </a:solidFill>
          <a:ln>
            <a:solidFill>
              <a:schemeClr val="tx2"/>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olidFill>
                  <a:srgbClr val="0070C0"/>
                </a:solidFill>
                <a:ea typeface="方正书宋_GBK" panose="02000000000000000000" charset="-122"/>
                <a:cs typeface="+mn-lt"/>
              </a:rPr>
              <a:t>QUALITY</a:t>
            </a:r>
            <a:endParaRPr lang="en-US" altLang="zh-CN" sz="1800" b="1" strike="noStrike" noProof="1">
              <a:ln w="10160">
                <a:solidFill>
                  <a:schemeClr val="accent5"/>
                </a:solidFill>
                <a:prstDash val="solid"/>
              </a:ln>
              <a:solidFill>
                <a:srgbClr val="0070C0"/>
              </a:solidFill>
              <a:effectLst/>
              <a:ea typeface="方正书宋_GBK" panose="02000000000000000000" charset="-122"/>
              <a:cs typeface="+mn-lt"/>
              <a:sym typeface="+mn-ea"/>
            </a:endParaRPr>
          </a:p>
        </p:txBody>
      </p:sp>
      <p:sp>
        <p:nvSpPr>
          <p:cNvPr id="42" name="燕尾形 41"/>
          <p:cNvSpPr/>
          <p:nvPr/>
        </p:nvSpPr>
        <p:spPr>
          <a:xfrm>
            <a:off x="508000" y="1783715"/>
            <a:ext cx="2019300" cy="540000"/>
          </a:xfrm>
          <a:prstGeom prst="chevron">
            <a:avLst/>
          </a:prstGeom>
          <a:solidFill>
            <a:schemeClr val="tx2">
              <a:lumMod val="20000"/>
              <a:lumOff val="80000"/>
            </a:schemeClr>
          </a:solidFill>
          <a:ln>
            <a:solidFill>
              <a:schemeClr val="tx2"/>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olidFill>
                  <a:srgbClr val="0070C0"/>
                </a:solidFill>
                <a:ea typeface="方正书宋_GBK" panose="02000000000000000000" charset="-122"/>
                <a:cs typeface="+mn-lt"/>
              </a:rPr>
              <a:t>FOCUS</a:t>
            </a:r>
            <a:endParaRPr lang="en-US" altLang="zh-CN" sz="1800" b="1" strike="noStrike" noProof="1">
              <a:solidFill>
                <a:srgbClr val="0070C0"/>
              </a:solidFill>
              <a:ea typeface="方正书宋_GBK" panose="02000000000000000000" charset="-122"/>
              <a:cs typeface="+mn-lt"/>
            </a:endParaRPr>
          </a:p>
        </p:txBody>
      </p:sp>
      <p:sp>
        <p:nvSpPr>
          <p:cNvPr id="13" name="燕尾形 12"/>
          <p:cNvSpPr/>
          <p:nvPr/>
        </p:nvSpPr>
        <p:spPr>
          <a:xfrm>
            <a:off x="508000" y="5527675"/>
            <a:ext cx="2019300" cy="540000"/>
          </a:xfrm>
          <a:prstGeom prst="chevron">
            <a:avLst/>
          </a:prstGeom>
          <a:solidFill>
            <a:schemeClr val="tx2">
              <a:lumMod val="20000"/>
              <a:lumOff val="80000"/>
            </a:schemeClr>
          </a:solidFill>
          <a:ln>
            <a:solidFill>
              <a:schemeClr val="tx2"/>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olidFill>
                  <a:srgbClr val="0070C0"/>
                </a:solidFill>
                <a:ea typeface="方正书宋_GBK" panose="02000000000000000000" charset="-122"/>
                <a:cs typeface="+mn-lt"/>
              </a:rPr>
              <a:t>SERVICE</a:t>
            </a:r>
            <a:endParaRPr lang="en-US" altLang="zh-CN" sz="1800" b="1" strike="noStrike" noProof="1">
              <a:ln w="10160">
                <a:solidFill>
                  <a:schemeClr val="accent5"/>
                </a:solidFill>
                <a:prstDash val="solid"/>
              </a:ln>
              <a:solidFill>
                <a:srgbClr val="0070C0"/>
              </a:solidFill>
              <a:effectLst/>
            </a:endParaRPr>
          </a:p>
        </p:txBody>
      </p:sp>
      <p:pic>
        <p:nvPicPr>
          <p:cNvPr id="18435" name="图片 3" descr="qualwave"/>
          <p:cNvPicPr>
            <a:picLocks noChangeAspect="1"/>
          </p:cNvPicPr>
          <p:nvPr/>
        </p:nvPicPr>
        <p:blipFill>
          <a:blip r:embed="rId1"/>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2" name="直接连接符 1"/>
          <p:cNvCxnSpPr/>
          <p:nvPr/>
        </p:nvCxnSpPr>
        <p:spPr>
          <a:xfrm>
            <a:off x="4092575" y="993775"/>
            <a:ext cx="80994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986" name="标题 1"/>
          <p:cNvSpPr>
            <a:spLocks noGrp="1"/>
          </p:cNvSpPr>
          <p:nvPr>
            <p:ph type="title"/>
          </p:nvPr>
        </p:nvSpPr>
        <p:spPr>
          <a:xfrm>
            <a:off x="4110038" y="-19050"/>
            <a:ext cx="8064500" cy="1012825"/>
          </a:xfrm>
        </p:spPr>
        <p:txBody>
          <a:bodyPr anchor="ctr"/>
          <a:p>
            <a:pPr algn="ctr" fontAlgn="base"/>
            <a:r>
              <a:rPr lang="en-US" altLang="zh-CN" strike="noStrike" noProof="1">
                <a:effectLst>
                  <a:outerShdw blurRad="38100" dist="38100" dir="2700000" algn="tl">
                    <a:srgbClr val="000000">
                      <a:alpha val="43137"/>
                    </a:srgbClr>
                  </a:outerShdw>
                </a:effectLst>
              </a:rPr>
              <a:t>Features</a:t>
            </a:r>
            <a:endParaRPr lang="en-US" altLang="zh-CN" strike="noStrike" noProof="1">
              <a:effectLst>
                <a:outerShdw blurRad="38100" dist="38100" dir="2700000" algn="tl">
                  <a:srgbClr val="000000">
                    <a:alpha val="43137"/>
                  </a:srgbClr>
                </a:outerShdw>
              </a:effectLst>
            </a:endParaRPr>
          </a:p>
        </p:txBody>
      </p:sp>
      <p:grpSp>
        <p:nvGrpSpPr>
          <p:cNvPr id="11" name="组合 10"/>
          <p:cNvGrpSpPr/>
          <p:nvPr/>
        </p:nvGrpSpPr>
        <p:grpSpPr>
          <a:xfrm>
            <a:off x="2752725" y="1783080"/>
            <a:ext cx="7126605" cy="4354195"/>
            <a:chOff x="4335" y="2808"/>
            <a:chExt cx="11223" cy="6857"/>
          </a:xfrm>
        </p:grpSpPr>
        <p:grpSp>
          <p:nvGrpSpPr>
            <p:cNvPr id="95" name="组合 94"/>
            <p:cNvGrpSpPr/>
            <p:nvPr/>
          </p:nvGrpSpPr>
          <p:grpSpPr>
            <a:xfrm rot="0">
              <a:off x="4335" y="8815"/>
              <a:ext cx="10772" cy="850"/>
              <a:chOff x="4917" y="8226"/>
              <a:chExt cx="9397" cy="1135"/>
            </a:xfrm>
          </p:grpSpPr>
          <p:sp>
            <p:nvSpPr>
              <p:cNvPr id="28" name="圆角矩形 27"/>
              <p:cNvSpPr/>
              <p:nvPr/>
            </p:nvSpPr>
            <p:spPr>
              <a:xfrm>
                <a:off x="4917" y="8226"/>
                <a:ext cx="9397" cy="1135"/>
              </a:xfrm>
              <a:prstGeom prst="round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cs typeface="+mn-lt"/>
                </a:endParaRPr>
              </a:p>
            </p:txBody>
          </p:sp>
          <p:sp>
            <p:nvSpPr>
              <p:cNvPr id="15363" name="文本框 28"/>
              <p:cNvSpPr txBox="1"/>
              <p:nvPr/>
            </p:nvSpPr>
            <p:spPr>
              <a:xfrm>
                <a:off x="5127" y="8375"/>
                <a:ext cx="8484" cy="839"/>
              </a:xfrm>
              <a:prstGeom prst="rect">
                <a:avLst/>
              </a:prstGeom>
              <a:noFill/>
              <a:ln w="9525">
                <a:noFill/>
              </a:ln>
            </p:spPr>
            <p:txBody>
              <a:bodyPr wrap="square" anchor="t" anchorCtr="0">
                <a:spAutoFit/>
              </a:bodyPr>
              <a:p>
                <a:pPr indent="0" algn="l"/>
                <a:r>
                  <a:rPr lang="zh-CN" altLang="en-US" sz="2000" b="1">
                    <a:latin typeface="+mj-lt"/>
                    <a:ea typeface="方正书宋_GBK" panose="02000000000000000000" charset="-122"/>
                    <a:cs typeface="+mj-lt"/>
                  </a:rPr>
                  <a:t>Customization </a:t>
                </a:r>
                <a:r>
                  <a:rPr lang="en-US" altLang="zh-CN" sz="2000" b="1">
                    <a:latin typeface="+mj-lt"/>
                    <a:ea typeface="方正书宋_GBK" panose="02000000000000000000" charset="-122"/>
                    <a:cs typeface="+mj-lt"/>
                  </a:rPr>
                  <a:t>+ </a:t>
                </a:r>
                <a:r>
                  <a:rPr lang="zh-CN" altLang="en-US" sz="2000" b="1">
                    <a:latin typeface="+mj-lt"/>
                    <a:ea typeface="方正书宋_GBK" panose="02000000000000000000" charset="-122"/>
                    <a:cs typeface="+mj-lt"/>
                  </a:rPr>
                  <a:t>Fast Response</a:t>
                </a:r>
                <a:endParaRPr lang="zh-CN" altLang="en-US" sz="2000" b="1">
                  <a:latin typeface="+mj-lt"/>
                  <a:ea typeface="方正书宋_GBK" panose="02000000000000000000" charset="-122"/>
                  <a:cs typeface="+mj-lt"/>
                </a:endParaRPr>
              </a:p>
            </p:txBody>
          </p:sp>
        </p:grpSp>
        <p:grpSp>
          <p:nvGrpSpPr>
            <p:cNvPr id="48" name="组合 47"/>
            <p:cNvGrpSpPr/>
            <p:nvPr/>
          </p:nvGrpSpPr>
          <p:grpSpPr>
            <a:xfrm rot="0">
              <a:off x="4335" y="7258"/>
              <a:ext cx="10772" cy="850"/>
              <a:chOff x="4917" y="6651"/>
              <a:chExt cx="9397" cy="1135"/>
            </a:xfrm>
          </p:grpSpPr>
          <p:sp>
            <p:nvSpPr>
              <p:cNvPr id="26" name="圆角矩形 25"/>
              <p:cNvSpPr/>
              <p:nvPr/>
            </p:nvSpPr>
            <p:spPr>
              <a:xfrm>
                <a:off x="4917" y="6651"/>
                <a:ext cx="9397" cy="1135"/>
              </a:xfrm>
              <a:prstGeom prst="round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cs typeface="+mn-lt"/>
                </a:endParaRPr>
              </a:p>
            </p:txBody>
          </p:sp>
          <p:sp>
            <p:nvSpPr>
              <p:cNvPr id="15366" name="文本框 30"/>
              <p:cNvSpPr txBox="1"/>
              <p:nvPr/>
            </p:nvSpPr>
            <p:spPr>
              <a:xfrm>
                <a:off x="5107" y="6799"/>
                <a:ext cx="8807" cy="838"/>
              </a:xfrm>
              <a:prstGeom prst="rect">
                <a:avLst/>
              </a:prstGeom>
              <a:noFill/>
              <a:ln w="9525">
                <a:noFill/>
              </a:ln>
            </p:spPr>
            <p:txBody>
              <a:bodyPr wrap="square" anchor="t" anchorCtr="0">
                <a:spAutoFit/>
              </a:bodyPr>
              <a:p>
                <a:pPr indent="0"/>
                <a:r>
                  <a:rPr lang="en-US" altLang="zh-CN" sz="2000" b="1">
                    <a:latin typeface="+mn-lt"/>
                    <a:ea typeface="方正书宋_GBK" panose="02000000000000000000" charset="-122"/>
                    <a:cs typeface="+mn-lt"/>
                  </a:rPr>
                  <a:t>Fast Delivery (0~4weeks) &amp; Competitive Price</a:t>
                </a:r>
                <a:endParaRPr lang="en-US" altLang="zh-CN" sz="2000" b="1">
                  <a:latin typeface="+mn-lt"/>
                  <a:ea typeface="方正书宋_GBK" panose="02000000000000000000" charset="-122"/>
                  <a:cs typeface="+mn-lt"/>
                </a:endParaRPr>
              </a:p>
            </p:txBody>
          </p:sp>
        </p:grpSp>
        <p:grpSp>
          <p:nvGrpSpPr>
            <p:cNvPr id="85" name="组合 84"/>
            <p:cNvGrpSpPr/>
            <p:nvPr/>
          </p:nvGrpSpPr>
          <p:grpSpPr>
            <a:xfrm rot="0">
              <a:off x="4336" y="5701"/>
              <a:ext cx="10772" cy="850"/>
              <a:chOff x="4918" y="5183"/>
              <a:chExt cx="9397" cy="1135"/>
            </a:xfrm>
          </p:grpSpPr>
          <p:sp>
            <p:nvSpPr>
              <p:cNvPr id="86" name="圆角矩形 85"/>
              <p:cNvSpPr/>
              <p:nvPr/>
            </p:nvSpPr>
            <p:spPr>
              <a:xfrm>
                <a:off x="4918" y="5183"/>
                <a:ext cx="9397" cy="1135"/>
              </a:xfrm>
              <a:prstGeom prst="round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cs typeface="+mn-lt"/>
                </a:endParaRPr>
              </a:p>
            </p:txBody>
          </p:sp>
          <p:sp>
            <p:nvSpPr>
              <p:cNvPr id="15372" name="文本框 86"/>
              <p:cNvSpPr txBox="1"/>
              <p:nvPr/>
            </p:nvSpPr>
            <p:spPr>
              <a:xfrm>
                <a:off x="5123" y="5333"/>
                <a:ext cx="8484" cy="838"/>
              </a:xfrm>
              <a:prstGeom prst="rect">
                <a:avLst/>
              </a:prstGeom>
              <a:noFill/>
              <a:ln w="9525">
                <a:noFill/>
              </a:ln>
            </p:spPr>
            <p:txBody>
              <a:bodyPr wrap="square" anchor="t" anchorCtr="0">
                <a:spAutoFit/>
              </a:bodyPr>
              <a:p>
                <a:pPr indent="0" algn="l"/>
                <a:r>
                  <a:rPr lang="en-US" altLang="zh-CN" sz="2000" b="1">
                    <a:latin typeface="+mn-lt"/>
                    <a:ea typeface="方正书宋_GBK" panose="02000000000000000000" charset="-122"/>
                    <a:cs typeface="+mn-lt"/>
                  </a:rPr>
                  <a:t>GB/T 19001-2016/ ISO 9001:2015 Certificate</a:t>
                </a:r>
                <a:endParaRPr lang="en-US" altLang="zh-CN" sz="2000" b="1">
                  <a:latin typeface="+mn-lt"/>
                  <a:ea typeface="方正书宋_GBK" panose="02000000000000000000" charset="-122"/>
                  <a:cs typeface="+mn-lt"/>
                </a:endParaRPr>
              </a:p>
            </p:txBody>
          </p:sp>
        </p:grpSp>
        <p:sp>
          <p:nvSpPr>
            <p:cNvPr id="103" name="圆角矩形 102"/>
            <p:cNvSpPr/>
            <p:nvPr/>
          </p:nvSpPr>
          <p:spPr>
            <a:xfrm>
              <a:off x="4345" y="4370"/>
              <a:ext cx="10772" cy="851"/>
            </a:xfrm>
            <a:prstGeom prst="round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cs typeface="+mn-lt"/>
              </a:endParaRPr>
            </a:p>
          </p:txBody>
        </p:sp>
        <p:grpSp>
          <p:nvGrpSpPr>
            <p:cNvPr id="20" name="组合 19"/>
            <p:cNvGrpSpPr/>
            <p:nvPr/>
          </p:nvGrpSpPr>
          <p:grpSpPr>
            <a:xfrm rot="0">
              <a:off x="4335" y="2808"/>
              <a:ext cx="10781" cy="851"/>
              <a:chOff x="4336" y="3107"/>
              <a:chExt cx="10781" cy="851"/>
            </a:xfrm>
          </p:grpSpPr>
          <p:sp>
            <p:nvSpPr>
              <p:cNvPr id="15381" name="文本框 108"/>
              <p:cNvSpPr txBox="1"/>
              <p:nvPr/>
            </p:nvSpPr>
            <p:spPr>
              <a:xfrm>
                <a:off x="4576" y="3218"/>
                <a:ext cx="10541" cy="628"/>
              </a:xfrm>
              <a:prstGeom prst="rect">
                <a:avLst/>
              </a:prstGeom>
              <a:noFill/>
              <a:ln w="9525">
                <a:noFill/>
              </a:ln>
            </p:spPr>
            <p:txBody>
              <a:bodyPr wrap="square" anchor="t" anchorCtr="0">
                <a:spAutoFit/>
              </a:bodyPr>
              <a:p>
                <a:pPr indent="0"/>
                <a:r>
                  <a:rPr lang="en-US" altLang="zh-CN" sz="2000" b="1">
                    <a:latin typeface="+mn-lt"/>
                    <a:ea typeface="方正书宋_GBK" panose="02000000000000000000" charset="-122"/>
                    <a:cs typeface="+mn-lt"/>
                  </a:rPr>
                  <a:t>DC~260GHz </a:t>
                </a:r>
                <a:r>
                  <a:rPr lang="zh-CN" altLang="en-US" sz="2000" b="1">
                    <a:latin typeface="+mn-lt"/>
                    <a:ea typeface="方正书宋_GBK" panose="02000000000000000000" charset="-122"/>
                    <a:cs typeface="+mn-lt"/>
                  </a:rPr>
                  <a:t>Microwave &amp; M</a:t>
                </a:r>
                <a:r>
                  <a:rPr lang="en-US" altLang="zh-CN" sz="2000" b="1">
                    <a:latin typeface="+mn-lt"/>
                    <a:ea typeface="方正书宋_GBK" panose="02000000000000000000" charset="-122"/>
                    <a:cs typeface="+mn-lt"/>
                  </a:rPr>
                  <a:t>M-w</a:t>
                </a:r>
                <a:r>
                  <a:rPr lang="zh-CN" altLang="en-US" sz="2000" b="1">
                    <a:latin typeface="+mn-lt"/>
                    <a:ea typeface="方正书宋_GBK" panose="02000000000000000000" charset="-122"/>
                    <a:cs typeface="+mn-lt"/>
                  </a:rPr>
                  <a:t>ave </a:t>
                </a:r>
                <a:r>
                  <a:rPr lang="en-US" altLang="zh-CN" sz="2000" b="1">
                    <a:latin typeface="+mn-lt"/>
                    <a:ea typeface="方正书宋_GBK" panose="02000000000000000000" charset="-122"/>
                    <a:cs typeface="+mn-lt"/>
                  </a:rPr>
                  <a:t>C</a:t>
                </a:r>
                <a:r>
                  <a:rPr lang="zh-CN" altLang="en-US" sz="2000" b="1">
                    <a:latin typeface="+mn-lt"/>
                    <a:ea typeface="方正书宋_GBK" panose="02000000000000000000" charset="-122"/>
                    <a:cs typeface="+mn-lt"/>
                  </a:rPr>
                  <a:t>omponents</a:t>
                </a:r>
                <a:endParaRPr lang="zh-CN" altLang="en-US" sz="2000" b="1">
                  <a:latin typeface="+mn-lt"/>
                  <a:ea typeface="方正书宋_GBK" panose="02000000000000000000" charset="-122"/>
                  <a:cs typeface="+mn-lt"/>
                </a:endParaRPr>
              </a:p>
            </p:txBody>
          </p:sp>
          <p:sp>
            <p:nvSpPr>
              <p:cNvPr id="6" name="圆角矩形 5"/>
              <p:cNvSpPr/>
              <p:nvPr/>
            </p:nvSpPr>
            <p:spPr>
              <a:xfrm>
                <a:off x="4336" y="3107"/>
                <a:ext cx="10772" cy="851"/>
              </a:xfrm>
              <a:prstGeom prst="round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cs typeface="+mn-lt"/>
                </a:endParaRPr>
              </a:p>
            </p:txBody>
          </p:sp>
        </p:grpSp>
        <p:sp>
          <p:nvSpPr>
            <p:cNvPr id="8" name="文本框 86"/>
            <p:cNvSpPr txBox="1"/>
            <p:nvPr/>
          </p:nvSpPr>
          <p:spPr>
            <a:xfrm>
              <a:off x="4552" y="4481"/>
              <a:ext cx="11007" cy="628"/>
            </a:xfrm>
            <a:prstGeom prst="rect">
              <a:avLst/>
            </a:prstGeom>
            <a:noFill/>
            <a:ln w="9525">
              <a:noFill/>
            </a:ln>
          </p:spPr>
          <p:txBody>
            <a:bodyPr wrap="square" anchor="t" anchorCtr="0">
              <a:spAutoFit/>
            </a:bodyPr>
            <a:p>
              <a:pPr indent="0" algn="l"/>
              <a:r>
                <a:rPr lang="en-US" altLang="zh-CN" sz="2000" b="1">
                  <a:latin typeface="+mn-lt"/>
                  <a:ea typeface="方正书宋_GBK" panose="02000000000000000000" charset="-122"/>
                  <a:cs typeface="+mn-lt"/>
                </a:rPr>
                <a:t>Design &amp; Manufacture Active / Passive Components</a:t>
              </a:r>
              <a:endParaRPr lang="en-US" altLang="zh-CN" sz="2000" b="1">
                <a:latin typeface="+mn-lt"/>
                <a:ea typeface="方正书宋_GBK" panose="02000000000000000000" charset="-122"/>
                <a:cs typeface="+mn-lt"/>
              </a:endParaRPr>
            </a:p>
          </p:txBody>
        </p:sp>
      </p:grpSp>
      <p:sp>
        <p:nvSpPr>
          <p:cNvPr id="18" name="燕尾形 17"/>
          <p:cNvSpPr/>
          <p:nvPr/>
        </p:nvSpPr>
        <p:spPr>
          <a:xfrm flipH="1">
            <a:off x="9765665" y="2774950"/>
            <a:ext cx="2281555" cy="540000"/>
          </a:xfrm>
          <a:prstGeom prst="chevron">
            <a:avLst/>
          </a:prstGeom>
          <a:solidFill>
            <a:schemeClr val="tx2">
              <a:lumMod val="20000"/>
              <a:lumOff val="80000"/>
            </a:schemeClr>
          </a:solidFill>
          <a:ln>
            <a:solidFill>
              <a:schemeClr val="tx2"/>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olidFill>
                  <a:srgbClr val="0070C0"/>
                </a:solidFill>
                <a:ea typeface="方正书宋_GBK" panose="02000000000000000000" charset="-122"/>
                <a:cs typeface="+mn-lt"/>
              </a:rPr>
              <a:t>CAPABILITY</a:t>
            </a:r>
            <a:endParaRPr lang="en-US" altLang="zh-CN" sz="1800" b="1" strike="noStrike" noProof="1">
              <a:solidFill>
                <a:srgbClr val="0070C0"/>
              </a:solidFill>
              <a:ea typeface="方正书宋_GBK" panose="02000000000000000000" charset="-122"/>
              <a:cs typeface="+mn-lt"/>
            </a:endParaRPr>
          </a:p>
        </p:txBody>
      </p:sp>
      <p:sp>
        <p:nvSpPr>
          <p:cNvPr id="19" name="燕尾形 18"/>
          <p:cNvSpPr/>
          <p:nvPr/>
        </p:nvSpPr>
        <p:spPr>
          <a:xfrm flipH="1">
            <a:off x="9765665" y="4538345"/>
            <a:ext cx="2281555" cy="540000"/>
          </a:xfrm>
          <a:prstGeom prst="chevron">
            <a:avLst/>
          </a:prstGeom>
          <a:solidFill>
            <a:schemeClr val="tx2">
              <a:lumMod val="20000"/>
              <a:lumOff val="80000"/>
            </a:schemeClr>
          </a:solidFill>
          <a:ln>
            <a:solidFill>
              <a:schemeClr val="tx2"/>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olidFill>
                  <a:srgbClr val="0070C0"/>
                </a:solidFill>
                <a:ea typeface="方正书宋_GBK" panose="02000000000000000000" charset="-122"/>
                <a:cs typeface="+mn-lt"/>
              </a:rPr>
              <a:t>ADVANTAGE</a:t>
            </a:r>
            <a:endParaRPr lang="en-US" altLang="zh-CN" sz="1800" b="1" strike="noStrike" noProof="1">
              <a:solidFill>
                <a:srgbClr val="0070C0"/>
              </a:solidFill>
              <a:ea typeface="方正书宋_GBK" panose="02000000000000000000" charset="-122"/>
              <a:cs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2" presetClass="entr" presetSubtype="8"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ppt_x</p:attrName>
                                        </p:attrNameLst>
                                      </p:cBhvr>
                                      <p:tavLst>
                                        <p:tav tm="0">
                                          <p:val>
                                            <p:strVal val="0-#ppt_w/2"/>
                                          </p:val>
                                        </p:tav>
                                        <p:tav tm="100000">
                                          <p:val>
                                            <p:strVal val="#ppt_x"/>
                                          </p:val>
                                        </p:tav>
                                      </p:tavLst>
                                    </p:anim>
                                    <p:anim calcmode="lin" valueType="num">
                                      <p:cBhvr>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ppt_x</p:attrName>
                                        </p:attrNameLst>
                                      </p:cBhvr>
                                      <p:tavLst>
                                        <p:tav tm="0">
                                          <p:val>
                                            <p:strVal val="0-#ppt_w/2"/>
                                          </p:val>
                                        </p:tav>
                                        <p:tav tm="100000">
                                          <p:val>
                                            <p:strVal val="#ppt_x"/>
                                          </p:val>
                                        </p:tav>
                                      </p:tavLst>
                                    </p:anim>
                                    <p:anim calcmode="lin" valueType="num">
                                      <p:cBhvr>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ppt_x</p:attrName>
                                        </p:attrNameLst>
                                      </p:cBhvr>
                                      <p:tavLst>
                                        <p:tav tm="0">
                                          <p:val>
                                            <p:strVal val="0-#ppt_w/2"/>
                                          </p:val>
                                        </p:tav>
                                        <p:tav tm="100000">
                                          <p:val>
                                            <p:strVal val="#ppt_x"/>
                                          </p:val>
                                        </p:tav>
                                      </p:tavLst>
                                    </p:anim>
                                    <p:anim calcmode="lin" valueType="num">
                                      <p:cBhvr>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1"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ppt_x</p:attrName>
                                        </p:attrNameLst>
                                      </p:cBhvr>
                                      <p:tavLst>
                                        <p:tav tm="0">
                                          <p:val>
                                            <p:strVal val="1+#ppt_w/2"/>
                                          </p:val>
                                        </p:tav>
                                        <p:tav tm="100000">
                                          <p:val>
                                            <p:strVal val="#ppt_x"/>
                                          </p:val>
                                        </p:tav>
                                      </p:tavLst>
                                    </p:anim>
                                    <p:anim calcmode="lin" valueType="num">
                                      <p:cBhvr>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ppt_x</p:attrName>
                                        </p:attrNameLst>
                                      </p:cBhvr>
                                      <p:tavLst>
                                        <p:tav tm="0">
                                          <p:val>
                                            <p:strVal val="1+#ppt_w/2"/>
                                          </p:val>
                                        </p:tav>
                                        <p:tav tm="100000">
                                          <p:val>
                                            <p:strVal val="#ppt_x"/>
                                          </p:val>
                                        </p:tav>
                                      </p:tavLst>
                                    </p:anim>
                                    <p:anim calcmode="lin" valueType="num">
                                      <p:cBhvr>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39" grpId="1" bldLvl="0" animBg="1"/>
      <p:bldP spid="42" grpId="1" bldLvl="0" animBg="1"/>
      <p:bldP spid="13" grpId="0" animBg="1"/>
      <p:bldP spid="13" grpId="1" bldLvl="0" animBg="1"/>
      <p:bldP spid="18" grpId="0" animBg="1"/>
      <p:bldP spid="18" grpId="1" bldLvl="0" animBg="1"/>
      <p:bldP spid="19" grpId="0" animBg="1"/>
      <p:bldP spid="19"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home/qwv/Desktop/图片/QT50.pngQT50"/>
          <p:cNvPicPr>
            <a:picLocks noChangeAspect="1"/>
          </p:cNvPicPr>
          <p:nvPr/>
        </p:nvPicPr>
        <p:blipFill rotWithShape="1">
          <a:blip r:embed="rId1"/>
          <a:srcRect/>
          <a:stretch>
            <a:fillRect/>
          </a:stretch>
        </p:blipFill>
        <p:spPr>
          <a:xfrm>
            <a:off x="1119505" y="1579245"/>
            <a:ext cx="2624455" cy="2021840"/>
          </a:xfrm>
          <a:prstGeom prst="rect">
            <a:avLst/>
          </a:prstGeom>
          <a:effectLst>
            <a:outerShdw blurRad="558800" dist="38100" dir="2700000" sx="101000" sy="101000" algn="tl" rotWithShape="0">
              <a:prstClr val="black">
                <a:alpha val="31000"/>
              </a:prstClr>
            </a:outerShdw>
          </a:effectLst>
        </p:spPr>
      </p:pic>
      <p:pic>
        <p:nvPicPr>
          <p:cNvPr id="11" name="图片 10" descr="/home/qwv/Desktop/图片/QTV.pngQTV"/>
          <p:cNvPicPr>
            <a:picLocks noChangeAspect="1"/>
          </p:cNvPicPr>
          <p:nvPr/>
        </p:nvPicPr>
        <p:blipFill>
          <a:blip r:embed="rId2"/>
          <a:srcRect/>
          <a:stretch>
            <a:fillRect/>
          </a:stretch>
        </p:blipFill>
        <p:spPr>
          <a:xfrm>
            <a:off x="5276215" y="1599565"/>
            <a:ext cx="1763395" cy="2001520"/>
          </a:xfrm>
          <a:prstGeom prst="rect">
            <a:avLst/>
          </a:prstGeom>
          <a:effectLst>
            <a:outerShdw blurRad="558800" dist="38100" dir="2700000" sx="101000" sy="101000" algn="tl" rotWithShape="0">
              <a:prstClr val="black">
                <a:alpha val="31000"/>
              </a:prstClr>
            </a:outerShdw>
          </a:effectLst>
        </p:spPr>
      </p:pic>
      <p:cxnSp>
        <p:nvCxnSpPr>
          <p:cNvPr id="12" name="直接连接符 11"/>
          <p:cNvCxnSpPr/>
          <p:nvPr/>
        </p:nvCxnSpPr>
        <p:spPr>
          <a:xfrm>
            <a:off x="1141095" y="4167926"/>
            <a:ext cx="258127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805204" y="4168347"/>
            <a:ext cx="258127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home/qwv/Desktop/图片/QA-2.pngQA-2"/>
          <p:cNvPicPr>
            <a:picLocks noChangeAspect="1"/>
          </p:cNvPicPr>
          <p:nvPr/>
        </p:nvPicPr>
        <p:blipFill>
          <a:blip r:embed="rId3"/>
          <a:srcRect/>
          <a:stretch>
            <a:fillRect/>
          </a:stretch>
        </p:blipFill>
        <p:spPr>
          <a:xfrm>
            <a:off x="8571865" y="1599565"/>
            <a:ext cx="1994535" cy="2001520"/>
          </a:xfrm>
          <a:prstGeom prst="rect">
            <a:avLst/>
          </a:prstGeom>
          <a:effectLst>
            <a:outerShdw blurRad="558800" dist="38100" dir="2700000" sx="101000" sy="101000" algn="tl" rotWithShape="0">
              <a:prstClr val="black">
                <a:alpha val="31000"/>
              </a:prstClr>
            </a:outerShdw>
          </a:effectLst>
        </p:spPr>
      </p:pic>
      <p:cxnSp>
        <p:nvCxnSpPr>
          <p:cNvPr id="5" name="直接连接符 4"/>
          <p:cNvCxnSpPr/>
          <p:nvPr/>
        </p:nvCxnSpPr>
        <p:spPr>
          <a:xfrm>
            <a:off x="8278654" y="4168347"/>
            <a:ext cx="258127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本框 40"/>
          <p:cNvSpPr txBox="1"/>
          <p:nvPr/>
        </p:nvSpPr>
        <p:spPr>
          <a:xfrm>
            <a:off x="8090535" y="4393565"/>
            <a:ext cx="3845560" cy="1014730"/>
          </a:xfrm>
          <a:prstGeom prst="rect">
            <a:avLst/>
          </a:prstGeom>
          <a:noFill/>
          <a:ln w="9525">
            <a:noFill/>
          </a:ln>
        </p:spPr>
        <p:txBody>
          <a:bodyPr wrap="square" anchor="t" anchorCtr="0">
            <a:spAutoFit/>
          </a:bodyPr>
          <a:p>
            <a:pPr marL="342900" indent="-342900" algn="l">
              <a:buFont typeface="Arial" panose="020B0604020202020204" pitchFamily="34" charset="0"/>
              <a:buChar char="•"/>
            </a:pPr>
            <a:r>
              <a:rPr lang="en-US" altLang="zh-CN" sz="2000">
                <a:sym typeface="+mn-ea"/>
              </a:rPr>
              <a:t>Ultra Low Loss  </a:t>
            </a:r>
            <a:endParaRPr lang="en-US" altLang="zh-CN" sz="2000">
              <a:sym typeface="+mn-ea"/>
            </a:endParaRPr>
          </a:p>
          <a:p>
            <a:pPr marL="342900" indent="-342900" algn="l">
              <a:buFont typeface="Arial" panose="020B0604020202020204" pitchFamily="34" charset="0"/>
              <a:buChar char="•"/>
            </a:pPr>
            <a:r>
              <a:rPr lang="en-US" altLang="zh-CN" sz="2000">
                <a:sym typeface="+mn-ea"/>
              </a:rPr>
              <a:t>Phase Stable </a:t>
            </a:r>
            <a:endParaRPr lang="en-US" altLang="zh-CN" sz="2000">
              <a:sym typeface="+mn-ea"/>
            </a:endParaRPr>
          </a:p>
          <a:p>
            <a:pPr marL="342900" indent="-342900" algn="l">
              <a:buFont typeface="Arial" panose="020B0604020202020204" pitchFamily="34" charset="0"/>
              <a:buChar char="•"/>
            </a:pPr>
            <a:r>
              <a:rPr lang="en-US" altLang="zh-CN" sz="2000">
                <a:sym typeface="+mn-ea"/>
              </a:rPr>
              <a:t>IL: 2.18dB/m@40GHz</a:t>
            </a:r>
            <a:endParaRPr lang="en-US" altLang="zh-CN" sz="2000" b="1">
              <a:latin typeface="Arial" panose="020B0604020202020204" pitchFamily="34" charset="0"/>
              <a:ea typeface="方正书宋_GBK" panose="02000000000000000000" charset="-122"/>
              <a:sym typeface="+mn-ea"/>
            </a:endParaRPr>
          </a:p>
        </p:txBody>
      </p:sp>
      <p:sp>
        <p:nvSpPr>
          <p:cNvPr id="14337" name="标题 1"/>
          <p:cNvSpPr>
            <a:spLocks noGrp="1"/>
          </p:cNvSpPr>
          <p:nvPr>
            <p:ph type="title"/>
          </p:nvPr>
        </p:nvSpPr>
        <p:spPr>
          <a:xfrm>
            <a:off x="3914775" y="-12700"/>
            <a:ext cx="8277225" cy="993775"/>
          </a:xfrm>
        </p:spPr>
        <p:txBody>
          <a:bodyPr anchor="ctr">
            <a:scene3d>
              <a:camera prst="orthographicFront"/>
              <a:lightRig rig="threePt" dir="t"/>
            </a:scene3d>
          </a:bodyPr>
          <a:p>
            <a:pPr fontAlgn="base"/>
            <a:r>
              <a:rPr lang="en-US"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1. </a:t>
            </a:r>
            <a:r>
              <a:rPr lang="zh-CN"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Cables &amp;</a:t>
            </a:r>
            <a:r>
              <a:rPr lang="en-US"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 </a:t>
            </a:r>
            <a:r>
              <a:rPr lang="zh-CN"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Assemblies</a:t>
            </a:r>
            <a:endParaRPr lang="zh-CN"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endParaRPr>
          </a:p>
        </p:txBody>
      </p:sp>
      <p:sp>
        <p:nvSpPr>
          <p:cNvPr id="15" name="文本框 14"/>
          <p:cNvSpPr txBox="1"/>
          <p:nvPr/>
        </p:nvSpPr>
        <p:spPr>
          <a:xfrm>
            <a:off x="1631315" y="3707765"/>
            <a:ext cx="1557655" cy="460375"/>
          </a:xfrm>
          <a:prstGeom prst="rect">
            <a:avLst/>
          </a:prstGeom>
          <a:noFill/>
        </p:spPr>
        <p:txBody>
          <a:bodyPr wrap="square" rtlCol="0">
            <a:spAutoFit/>
          </a:bodyPr>
          <a:p>
            <a:r>
              <a:rPr lang="en-US" altLang="zh-CN" sz="2400" dirty="0">
                <a:solidFill>
                  <a:schemeClr val="tx1"/>
                </a:solidFill>
                <a:latin typeface="+mj-lt"/>
                <a:ea typeface="微软雅黑" panose="020B0503020204020204" charset="-122"/>
                <a:cs typeface="+mj-lt"/>
              </a:rPr>
              <a:t>QT Series</a:t>
            </a:r>
            <a:endParaRPr lang="en-US" altLang="zh-CN" sz="2400" dirty="0">
              <a:solidFill>
                <a:schemeClr val="tx1"/>
              </a:solidFill>
              <a:latin typeface="+mj-lt"/>
              <a:ea typeface="微软雅黑" panose="020B0503020204020204" charset="-122"/>
              <a:cs typeface="+mj-lt"/>
            </a:endParaRPr>
          </a:p>
        </p:txBody>
      </p:sp>
      <p:sp>
        <p:nvSpPr>
          <p:cNvPr id="6" name="文本框 5"/>
          <p:cNvSpPr txBox="1"/>
          <p:nvPr/>
        </p:nvSpPr>
        <p:spPr>
          <a:xfrm>
            <a:off x="5179695" y="3707765"/>
            <a:ext cx="1832610" cy="460375"/>
          </a:xfrm>
          <a:prstGeom prst="rect">
            <a:avLst/>
          </a:prstGeom>
          <a:noFill/>
        </p:spPr>
        <p:txBody>
          <a:bodyPr wrap="square" rtlCol="0">
            <a:spAutoFit/>
          </a:bodyPr>
          <a:p>
            <a:r>
              <a:rPr lang="en-US" altLang="zh-CN" sz="2400" dirty="0">
                <a:solidFill>
                  <a:schemeClr val="tx1"/>
                </a:solidFill>
                <a:latin typeface="+mj-lt"/>
                <a:ea typeface="微软雅黑" panose="020B0503020204020204" charset="-122"/>
                <a:cs typeface="+mj-lt"/>
              </a:rPr>
              <a:t>QTV Series</a:t>
            </a:r>
            <a:endParaRPr lang="en-US" altLang="zh-CN" sz="2400" dirty="0">
              <a:solidFill>
                <a:schemeClr val="tx1"/>
              </a:solidFill>
              <a:latin typeface="+mj-lt"/>
              <a:ea typeface="微软雅黑" panose="020B0503020204020204" charset="-122"/>
              <a:cs typeface="+mj-lt"/>
            </a:endParaRPr>
          </a:p>
        </p:txBody>
      </p:sp>
      <p:sp>
        <p:nvSpPr>
          <p:cNvPr id="13" name="文本框 12"/>
          <p:cNvSpPr txBox="1"/>
          <p:nvPr/>
        </p:nvSpPr>
        <p:spPr>
          <a:xfrm>
            <a:off x="8790305" y="3707765"/>
            <a:ext cx="1557655" cy="460375"/>
          </a:xfrm>
          <a:prstGeom prst="rect">
            <a:avLst/>
          </a:prstGeom>
          <a:noFill/>
        </p:spPr>
        <p:txBody>
          <a:bodyPr wrap="square" rtlCol="0">
            <a:spAutoFit/>
          </a:bodyPr>
          <a:p>
            <a:r>
              <a:rPr lang="en-US" altLang="zh-CN" sz="2400" dirty="0">
                <a:solidFill>
                  <a:schemeClr val="tx1"/>
                </a:solidFill>
                <a:latin typeface="+mj-lt"/>
                <a:ea typeface="微软雅黑" panose="020B0503020204020204" charset="-122"/>
                <a:cs typeface="+mj-lt"/>
              </a:rPr>
              <a:t>QA Series</a:t>
            </a:r>
            <a:endParaRPr lang="en-US" altLang="zh-CN" sz="2400" dirty="0">
              <a:solidFill>
                <a:schemeClr val="tx1"/>
              </a:solidFill>
              <a:latin typeface="+mj-lt"/>
              <a:ea typeface="微软雅黑" panose="020B0503020204020204" charset="-122"/>
              <a:cs typeface="+mj-lt"/>
            </a:endParaRPr>
          </a:p>
        </p:txBody>
      </p:sp>
      <p:sp>
        <p:nvSpPr>
          <p:cNvPr id="17" name="文本框 16"/>
          <p:cNvSpPr txBox="1"/>
          <p:nvPr/>
        </p:nvSpPr>
        <p:spPr>
          <a:xfrm>
            <a:off x="4596130" y="4393565"/>
            <a:ext cx="2949575" cy="1322070"/>
          </a:xfrm>
          <a:prstGeom prst="rect">
            <a:avLst/>
          </a:prstGeom>
          <a:noFill/>
        </p:spPr>
        <p:txBody>
          <a:bodyPr wrap="square" rtlCol="0">
            <a:spAutoFit/>
          </a:bodyPr>
          <a:p>
            <a:pPr marL="342900" indent="-342900" algn="l">
              <a:buFont typeface="Arial" panose="020B0604020202020204" pitchFamily="34" charset="0"/>
              <a:buChar char="•"/>
            </a:pPr>
            <a:r>
              <a:rPr lang="en-US" altLang="zh-CN" sz="2000">
                <a:sym typeface="+mn-ea"/>
              </a:rPr>
              <a:t>Phase &amp; Loss Stable  </a:t>
            </a:r>
            <a:endParaRPr lang="en-US" altLang="zh-CN" sz="2000">
              <a:sym typeface="+mn-ea"/>
            </a:endParaRPr>
          </a:p>
          <a:p>
            <a:pPr marL="342900" indent="-342900" algn="l">
              <a:buFont typeface="Arial" panose="020B0604020202020204" pitchFamily="34" charset="0"/>
              <a:buChar char="•"/>
            </a:pPr>
            <a:r>
              <a:rPr lang="en-US" altLang="zh-CN" sz="2000">
                <a:sym typeface="+mn-ea"/>
              </a:rPr>
              <a:t>Long Flex Life </a:t>
            </a:r>
            <a:endParaRPr lang="en-US" altLang="zh-CN" sz="2000">
              <a:sym typeface="+mn-ea"/>
            </a:endParaRPr>
          </a:p>
          <a:p>
            <a:pPr marL="342900" indent="-342900" algn="l">
              <a:buFont typeface="Arial" panose="020B0604020202020204" pitchFamily="34" charset="0"/>
              <a:buChar char="•"/>
            </a:pPr>
            <a:r>
              <a:rPr lang="en-US" altLang="zh-CN" sz="2000">
                <a:sym typeface="+mn-ea"/>
              </a:rPr>
              <a:t>Up to 67GHz </a:t>
            </a:r>
            <a:endParaRPr lang="en-US" altLang="zh-CN" sz="2000">
              <a:sym typeface="+mn-ea"/>
            </a:endParaRPr>
          </a:p>
          <a:p>
            <a:pPr marL="342900" indent="-342900" algn="l">
              <a:buFont typeface="Arial" panose="020B0604020202020204" pitchFamily="34" charset="0"/>
              <a:buChar char="•"/>
            </a:pPr>
            <a:r>
              <a:rPr lang="en-US" altLang="zh-CN" sz="2000">
                <a:sym typeface="+mn-ea"/>
              </a:rPr>
              <a:t>NMD Connector</a:t>
            </a:r>
            <a:endParaRPr lang="en-US" altLang="zh-CN" sz="2000" dirty="0">
              <a:solidFill>
                <a:srgbClr val="942923"/>
              </a:solidFill>
              <a:latin typeface="微软雅黑" panose="020B0503020204020204" charset="-122"/>
              <a:ea typeface="微软雅黑" panose="020B0503020204020204" charset="-122"/>
              <a:sym typeface="+mn-ea"/>
            </a:endParaRPr>
          </a:p>
        </p:txBody>
      </p:sp>
      <p:sp>
        <p:nvSpPr>
          <p:cNvPr id="19" name="文本框 18"/>
          <p:cNvSpPr txBox="1"/>
          <p:nvPr/>
        </p:nvSpPr>
        <p:spPr>
          <a:xfrm>
            <a:off x="1119505" y="4393565"/>
            <a:ext cx="2931795" cy="1014730"/>
          </a:xfrm>
          <a:prstGeom prst="rect">
            <a:avLst/>
          </a:prstGeom>
          <a:noFill/>
        </p:spPr>
        <p:txBody>
          <a:bodyPr wrap="none" rtlCol="0">
            <a:spAutoFit/>
          </a:bodyPr>
          <a:p>
            <a:pPr marL="342900" indent="-342900" algn="l">
              <a:buFont typeface="Arial" panose="020B0604020202020204" pitchFamily="34" charset="0"/>
              <a:buChar char="•"/>
            </a:pPr>
            <a:r>
              <a:rPr lang="en-US" altLang="zh-CN" sz="2000">
                <a:sym typeface="+mn-ea"/>
              </a:rPr>
              <a:t>Test Cable QT Series</a:t>
            </a:r>
            <a:endParaRPr lang="en-US" altLang="zh-CN" sz="2000">
              <a:sym typeface="+mn-ea"/>
            </a:endParaRPr>
          </a:p>
          <a:p>
            <a:pPr marL="342900" indent="-342900" algn="l">
              <a:buFont typeface="Arial" panose="020B0604020202020204" pitchFamily="34" charset="0"/>
              <a:buChar char="•"/>
            </a:pPr>
            <a:r>
              <a:rPr lang="en-US" altLang="zh-CN" sz="2000">
                <a:sym typeface="+mn-ea"/>
              </a:rPr>
              <a:t>Up to 110GHz</a:t>
            </a:r>
            <a:endParaRPr lang="en-US" altLang="zh-CN" sz="2000">
              <a:sym typeface="+mn-ea"/>
            </a:endParaRPr>
          </a:p>
          <a:p>
            <a:pPr marL="342900" indent="-342900" algn="l">
              <a:buFont typeface="Arial" panose="020B0604020202020204" pitchFamily="34" charset="0"/>
              <a:buChar char="•"/>
            </a:pPr>
            <a:r>
              <a:rPr lang="en-US" altLang="zh-CN" sz="2000">
                <a:sym typeface="+mn-ea"/>
              </a:rPr>
              <a:t>Long Bending Life</a:t>
            </a:r>
            <a:endParaRPr lang="en-US" altLang="zh-CN" sz="2000" dirty="0">
              <a:solidFill>
                <a:srgbClr val="942923"/>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4337" name="标题 1"/>
          <p:cNvSpPr>
            <a:spLocks noGrp="1"/>
          </p:cNvSpPr>
          <p:nvPr>
            <p:ph type="title"/>
          </p:nvPr>
        </p:nvSpPr>
        <p:spPr>
          <a:xfrm>
            <a:off x="3915410" y="0"/>
            <a:ext cx="8262596" cy="922630"/>
          </a:xfrm>
        </p:spPr>
        <p:txBody>
          <a:bodyPr anchor="ctr">
            <a:scene3d>
              <a:camera prst="orthographicFront"/>
              <a:lightRig rig="threePt" dir="t"/>
            </a:scene3d>
          </a:bodyPr>
          <a:p>
            <a:pPr fontAlgn="base"/>
            <a:r>
              <a:rPr lang="en-US"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2. </a:t>
            </a:r>
            <a:r>
              <a:rPr lang="zh-CN"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Cables &amp; Assemblies</a:t>
            </a:r>
            <a:endParaRPr lang="zh-CN"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endParaRPr>
          </a:p>
        </p:txBody>
      </p:sp>
      <p:sp>
        <p:nvSpPr>
          <p:cNvPr id="6" name="文本框 5"/>
          <p:cNvSpPr txBox="1"/>
          <p:nvPr/>
        </p:nvSpPr>
        <p:spPr>
          <a:xfrm>
            <a:off x="102235" y="1859915"/>
            <a:ext cx="7955280" cy="3784600"/>
          </a:xfrm>
          <a:prstGeom prst="rect">
            <a:avLst/>
          </a:prstGeom>
          <a:noFill/>
        </p:spPr>
        <p:txBody>
          <a:bodyPr wrap="square" rtlCol="0">
            <a:spAutoFit/>
          </a:bodyPr>
          <a:p>
            <a:pPr marL="342900" indent="-342900" algn="l">
              <a:buFont typeface="Arial" panose="020B0604020202020204" pitchFamily="34" charset="0"/>
              <a:buChar char="•"/>
            </a:pPr>
            <a:r>
              <a:rPr lang="en-US" altLang="zh-CN" sz="2400"/>
              <a:t>QH Series: Flex. 40GHz, 086/141</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a:t>QE Series: Semi-Rigid, 40GHz, </a:t>
            </a:r>
            <a:r>
              <a:rPr lang="en-US" altLang="zh-CN" sz="2400">
                <a:sym typeface="+mn-ea"/>
              </a:rPr>
              <a:t>086/141</a:t>
            </a:r>
            <a:endParaRPr lang="en-US" altLang="zh-CN" sz="2400">
              <a:sym typeface="+mn-ea"/>
            </a:endParaRPr>
          </a:p>
          <a:p>
            <a:pPr marL="342900" indent="-342900" algn="l">
              <a:buFont typeface="Arial" panose="020B0604020202020204" pitchFamily="34" charset="0"/>
              <a:buChar char="•"/>
            </a:pPr>
            <a:endParaRPr lang="en-US" altLang="zh-CN" sz="2400">
              <a:sym typeface="+mn-ea"/>
            </a:endParaRPr>
          </a:p>
          <a:p>
            <a:pPr marL="342900" indent="-342900" algn="l">
              <a:buFont typeface="Arial" panose="020B0604020202020204" pitchFamily="34" charset="0"/>
              <a:buChar char="•"/>
            </a:pPr>
            <a:r>
              <a:rPr lang="en-US" altLang="zh-CN" sz="2400"/>
              <a:t>QD Series: Semi-Flex, 40GHz, 086/141</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a:t>QR Series: Wireless Communication/LMR Cable</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a:t>RG Series:  RG58, RG142, RG174, RG178, RG304,         RG316(D), RG400...</a:t>
            </a:r>
            <a:endParaRPr lang="en-US" altLang="zh-CN" sz="2400"/>
          </a:p>
        </p:txBody>
      </p:sp>
      <p:pic>
        <p:nvPicPr>
          <p:cNvPr id="12" name="图片 11" descr="图片1"/>
          <p:cNvPicPr>
            <a:picLocks noChangeAspect="1"/>
          </p:cNvPicPr>
          <p:nvPr/>
        </p:nvPicPr>
        <p:blipFill>
          <a:blip r:embed="rId1"/>
          <a:stretch>
            <a:fillRect/>
          </a:stretch>
        </p:blipFill>
        <p:spPr>
          <a:xfrm rot="5400000">
            <a:off x="6228715" y="3787140"/>
            <a:ext cx="7419340" cy="3762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4337" name="标题 1"/>
          <p:cNvSpPr>
            <a:spLocks noGrp="1"/>
          </p:cNvSpPr>
          <p:nvPr>
            <p:ph type="title"/>
          </p:nvPr>
        </p:nvSpPr>
        <p:spPr>
          <a:xfrm>
            <a:off x="7325360" y="0"/>
            <a:ext cx="4852670" cy="922655"/>
          </a:xfrm>
        </p:spPr>
        <p:txBody>
          <a:bodyPr anchor="ctr">
            <a:scene3d>
              <a:camera prst="orthographicFront"/>
              <a:lightRig rig="threePt" dir="t"/>
            </a:scene3d>
          </a:bodyPr>
          <a:p>
            <a:pPr fontAlgn="base"/>
            <a:r>
              <a:rPr lang="en-US"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Connectors</a:t>
            </a:r>
            <a:endParaRPr lang="en-US"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endParaRPr>
          </a:p>
        </p:txBody>
      </p:sp>
      <p:sp>
        <p:nvSpPr>
          <p:cNvPr id="16" name="任意多边形 15"/>
          <p:cNvSpPr/>
          <p:nvPr/>
        </p:nvSpPr>
        <p:spPr>
          <a:xfrm flipH="1">
            <a:off x="11077575" y="6025515"/>
            <a:ext cx="1104265" cy="782955"/>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000" b="1" strike="noStrike" noProof="1">
              <a:ln w="10160">
                <a:solidFill>
                  <a:schemeClr val="accent5"/>
                </a:solidFill>
                <a:prstDash val="solid"/>
              </a:ln>
              <a:solidFill>
                <a:srgbClr val="FFFFFF"/>
              </a:solidFill>
              <a:effectLst/>
              <a:sym typeface="+mn-ea"/>
            </a:endParaRPr>
          </a:p>
        </p:txBody>
      </p:sp>
      <p:sp>
        <p:nvSpPr>
          <p:cNvPr id="18" name="流程图: 库存数据 17"/>
          <p:cNvSpPr/>
          <p:nvPr/>
        </p:nvSpPr>
        <p:spPr>
          <a:xfrm>
            <a:off x="7571105" y="6019800"/>
            <a:ext cx="1221105" cy="78867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SMA</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23" name="任意多边形 22"/>
          <p:cNvSpPr/>
          <p:nvPr/>
        </p:nvSpPr>
        <p:spPr>
          <a:xfrm>
            <a:off x="41910" y="4950460"/>
            <a:ext cx="2087880" cy="770890"/>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Connectors</a:t>
            </a:r>
            <a:endParaRPr lang="en-US" altLang="zh-CN" sz="2400" b="1" strike="noStrike" noProof="1">
              <a:ln w="10160">
                <a:solidFill>
                  <a:schemeClr val="accent5"/>
                </a:solidFill>
                <a:prstDash val="solid"/>
              </a:ln>
              <a:solidFill>
                <a:srgbClr val="FFFFFF"/>
              </a:solidFill>
              <a:effectLst/>
              <a:sym typeface="+mn-ea"/>
            </a:endParaRPr>
          </a:p>
        </p:txBody>
      </p:sp>
      <p:sp>
        <p:nvSpPr>
          <p:cNvPr id="15" name="文本框 14"/>
          <p:cNvSpPr txBox="1"/>
          <p:nvPr/>
        </p:nvSpPr>
        <p:spPr>
          <a:xfrm>
            <a:off x="702945" y="1423670"/>
            <a:ext cx="3643630" cy="1938020"/>
          </a:xfrm>
          <a:prstGeom prst="rect">
            <a:avLst/>
          </a:prstGeom>
          <a:noFill/>
        </p:spPr>
        <p:txBody>
          <a:bodyPr wrap="none" rtlCol="0">
            <a:spAutoFit/>
          </a:bodyPr>
          <a:p>
            <a:pPr marL="342900" indent="-342900">
              <a:buFont typeface="Arial" panose="020B0604020202020204" pitchFamily="34" charset="0"/>
              <a:buChar char="•"/>
            </a:pPr>
            <a:r>
              <a:rPr lang="en-US" altLang="zh-CN" sz="2400"/>
              <a:t>PCB Connector</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a:t>End Launch Connector</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a:t>Cable Connector</a:t>
            </a:r>
            <a:endParaRPr lang="en-US" altLang="zh-CN" sz="2400"/>
          </a:p>
        </p:txBody>
      </p:sp>
      <p:grpSp>
        <p:nvGrpSpPr>
          <p:cNvPr id="2" name="组合 1"/>
          <p:cNvGrpSpPr/>
          <p:nvPr/>
        </p:nvGrpSpPr>
        <p:grpSpPr>
          <a:xfrm>
            <a:off x="1483995" y="4951730"/>
            <a:ext cx="9645650" cy="1856740"/>
            <a:chOff x="2337" y="7798"/>
            <a:chExt cx="15190" cy="2924"/>
          </a:xfrm>
        </p:grpSpPr>
        <p:sp>
          <p:nvSpPr>
            <p:cNvPr id="4" name="流程图: 库存数据 3"/>
            <p:cNvSpPr/>
            <p:nvPr/>
          </p:nvSpPr>
          <p:spPr>
            <a:xfrm flipH="1">
              <a:off x="5582" y="7798"/>
              <a:ext cx="2361"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1.85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5" name="流程图: 库存数据 4"/>
            <p:cNvSpPr/>
            <p:nvPr/>
          </p:nvSpPr>
          <p:spPr>
            <a:xfrm flipH="1">
              <a:off x="10088" y="7798"/>
              <a:ext cx="2516" cy="1212"/>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2.92</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3" name="流程图: 库存数据 2"/>
            <p:cNvSpPr/>
            <p:nvPr/>
          </p:nvSpPr>
          <p:spPr>
            <a:xfrm flipH="1">
              <a:off x="12496" y="7798"/>
              <a:ext cx="2439" cy="1212"/>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3.5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7" name="流程图: 库存数据 6"/>
            <p:cNvSpPr/>
            <p:nvPr/>
          </p:nvSpPr>
          <p:spPr>
            <a:xfrm flipH="1">
              <a:off x="14827" y="7798"/>
              <a:ext cx="2510" cy="1212"/>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7/16</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(DIN)</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8" name="流程图: 库存数据 7"/>
            <p:cNvSpPr/>
            <p:nvPr/>
          </p:nvSpPr>
          <p:spPr>
            <a:xfrm>
              <a:off x="2337" y="9480"/>
              <a:ext cx="1923" cy="1242"/>
            </a:xfrm>
            <a:prstGeom prst="flowChartOnlineStorage">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N</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9" name="流程图: 库存数据 8"/>
            <p:cNvSpPr/>
            <p:nvPr/>
          </p:nvSpPr>
          <p:spPr>
            <a:xfrm>
              <a:off x="4178" y="9480"/>
              <a:ext cx="1923" cy="1242"/>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0" name="流程图: 库存数据 9"/>
            <p:cNvSpPr/>
            <p:nvPr/>
          </p:nvSpPr>
          <p:spPr>
            <a:xfrm>
              <a:off x="6019" y="9480"/>
              <a:ext cx="1923" cy="1242"/>
            </a:xfrm>
            <a:prstGeom prst="flowChartOnlineStorag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TNC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1" name="流程图: 库存数据 10"/>
            <p:cNvSpPr/>
            <p:nvPr/>
          </p:nvSpPr>
          <p:spPr>
            <a:xfrm>
              <a:off x="7860" y="9480"/>
              <a:ext cx="2038" cy="1242"/>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ym typeface="+mn-ea"/>
                </a:rPr>
                <a:t>SSMP</a:t>
              </a:r>
              <a:endParaRPr lang="en-US" altLang="zh-CN" sz="18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7" name="流程图: 库存数据 16"/>
            <p:cNvSpPr/>
            <p:nvPr/>
          </p:nvSpPr>
          <p:spPr>
            <a:xfrm>
              <a:off x="9816" y="9480"/>
              <a:ext cx="2189" cy="1242"/>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SSMA</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9" name="流程图: 库存数据 18"/>
            <p:cNvSpPr/>
            <p:nvPr/>
          </p:nvSpPr>
          <p:spPr>
            <a:xfrm>
              <a:off x="13764" y="9480"/>
              <a:ext cx="1923" cy="1242"/>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BNC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2" name="流程图: 库存数据 11"/>
            <p:cNvSpPr/>
            <p:nvPr/>
          </p:nvSpPr>
          <p:spPr>
            <a:xfrm flipH="1">
              <a:off x="3246" y="7798"/>
              <a:ext cx="2444"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1.00</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6" name="流程图: 库存数据 5"/>
            <p:cNvSpPr/>
            <p:nvPr/>
          </p:nvSpPr>
          <p:spPr>
            <a:xfrm flipH="1">
              <a:off x="7835" y="7798"/>
              <a:ext cx="2361"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2.4</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21" name="组合 20"/>
            <p:cNvGrpSpPr/>
            <p:nvPr/>
          </p:nvGrpSpPr>
          <p:grpSpPr>
            <a:xfrm>
              <a:off x="15605" y="9480"/>
              <a:ext cx="1922" cy="1242"/>
              <a:chOff x="15900" y="9489"/>
              <a:chExt cx="1922" cy="1242"/>
            </a:xfrm>
          </p:grpSpPr>
          <p:sp>
            <p:nvSpPr>
              <p:cNvPr id="20" name="流程图: 库存数据 19"/>
              <p:cNvSpPr/>
              <p:nvPr/>
            </p:nvSpPr>
            <p:spPr>
              <a:xfrm>
                <a:off x="15900" y="9489"/>
                <a:ext cx="1923" cy="124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000" b="1" strike="noStrike" noProof="1">
                  <a:ln w="6600">
                    <a:solidFill>
                      <a:schemeClr val="accent2"/>
                    </a:solidFill>
                    <a:prstDash val="solid"/>
                  </a:ln>
                  <a:solidFill>
                    <a:schemeClr val="bg2"/>
                  </a:solidFill>
                  <a:effectLst/>
                  <a:sym typeface="+mn-ea"/>
                </a:endParaRPr>
              </a:p>
            </p:txBody>
          </p:sp>
          <p:sp>
            <p:nvSpPr>
              <p:cNvPr id="22" name="文本框 21"/>
              <p:cNvSpPr txBox="1"/>
              <p:nvPr/>
            </p:nvSpPr>
            <p:spPr>
              <a:xfrm>
                <a:off x="16175" y="9796"/>
                <a:ext cx="1155" cy="628"/>
              </a:xfrm>
              <a:prstGeom prst="rect">
                <a:avLst/>
              </a:prstGeom>
              <a:noFill/>
            </p:spPr>
            <p:txBody>
              <a:bodyPr wrap="none" rtlCol="0">
                <a:spAutoFit/>
              </a:bodyPr>
              <a:p>
                <a:r>
                  <a:rPr lang="en-US" altLang="zh-CN" sz="2000" b="1"/>
                  <a:t>SMP</a:t>
                </a:r>
                <a:endParaRPr lang="en-US" altLang="zh-CN" sz="2000" b="1"/>
              </a:p>
            </p:txBody>
          </p:sp>
        </p:grpSp>
      </p:grpSp>
      <p:sp>
        <p:nvSpPr>
          <p:cNvPr id="43" name="文本框 42"/>
          <p:cNvSpPr txBox="1"/>
          <p:nvPr/>
        </p:nvSpPr>
        <p:spPr>
          <a:xfrm>
            <a:off x="532130" y="3771265"/>
            <a:ext cx="4960620" cy="460375"/>
          </a:xfrm>
          <a:prstGeom prst="rect">
            <a:avLst/>
          </a:prstGeom>
          <a:noFill/>
        </p:spPr>
        <p:txBody>
          <a:bodyPr wrap="none" rtlCol="0">
            <a:spAutoFit/>
          </a:bodyPr>
          <a:p>
            <a:pPr algn="l"/>
            <a:r>
              <a:rPr lang="en-US" altLang="zh-CN" sz="2400">
                <a:latin typeface="+mj-lt"/>
                <a:cs typeface="+mj-lt"/>
                <a:sym typeface="+mn-ea"/>
              </a:rPr>
              <a:t>* </a:t>
            </a:r>
            <a:r>
              <a:rPr lang="en-US" altLang="zh-CN" sz="2000">
                <a:latin typeface="+mj-lt"/>
                <a:cs typeface="+mj-lt"/>
                <a:sym typeface="+mn-ea"/>
              </a:rPr>
              <a:t>DC-110GHz |  </a:t>
            </a:r>
            <a:r>
              <a:rPr lang="en-US" altLang="zh-CN" sz="2000">
                <a:solidFill>
                  <a:schemeClr val="bg2"/>
                </a:solidFill>
                <a:latin typeface="+mj-lt"/>
                <a:cs typeface="+mj-lt"/>
                <a:sym typeface="+mn-ea"/>
              </a:rPr>
              <a:t>Customization is available</a:t>
            </a:r>
            <a:endParaRPr lang="en-US" altLang="zh-CN" sz="2000">
              <a:solidFill>
                <a:schemeClr val="bg2"/>
              </a:solidFill>
              <a:latin typeface="+mj-lt"/>
              <a:cs typeface="+mj-lt"/>
              <a:sym typeface="+mn-ea"/>
            </a:endParaRPr>
          </a:p>
        </p:txBody>
      </p:sp>
      <p:sp>
        <p:nvSpPr>
          <p:cNvPr id="24" name="任意多边形 23"/>
          <p:cNvSpPr/>
          <p:nvPr/>
        </p:nvSpPr>
        <p:spPr>
          <a:xfrm>
            <a:off x="38100" y="4939665"/>
            <a:ext cx="2087880" cy="770890"/>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Connectors</a:t>
            </a:r>
            <a:endParaRPr lang="en-US" altLang="zh-CN" sz="2400" b="1" strike="noStrike" noProof="1">
              <a:ln w="10160">
                <a:solidFill>
                  <a:schemeClr val="accent5"/>
                </a:solidFill>
                <a:prstDash val="solid"/>
              </a:ln>
              <a:solidFill>
                <a:srgbClr val="FFFFFF"/>
              </a:solidFill>
              <a:effectLst/>
              <a:sym typeface="+mn-ea"/>
            </a:endParaRPr>
          </a:p>
        </p:txBody>
      </p:sp>
      <p:grpSp>
        <p:nvGrpSpPr>
          <p:cNvPr id="39" name="组合 38"/>
          <p:cNvGrpSpPr/>
          <p:nvPr/>
        </p:nvGrpSpPr>
        <p:grpSpPr>
          <a:xfrm>
            <a:off x="7265035" y="1167765"/>
            <a:ext cx="4257675" cy="3614420"/>
            <a:chOff x="11493" y="1822"/>
            <a:chExt cx="6705" cy="5692"/>
          </a:xfrm>
        </p:grpSpPr>
        <p:grpSp>
          <p:nvGrpSpPr>
            <p:cNvPr id="35" name="组合 34"/>
            <p:cNvGrpSpPr/>
            <p:nvPr/>
          </p:nvGrpSpPr>
          <p:grpSpPr>
            <a:xfrm>
              <a:off x="11500" y="1822"/>
              <a:ext cx="6698" cy="3248"/>
              <a:chOff x="11500" y="1763"/>
              <a:chExt cx="6698" cy="3248"/>
            </a:xfrm>
          </p:grpSpPr>
          <p:pic>
            <p:nvPicPr>
              <p:cNvPr id="14" name="图片 13" descr="QC-8-FRB-01"/>
              <p:cNvPicPr>
                <a:picLocks noChangeAspect="1"/>
              </p:cNvPicPr>
              <p:nvPr/>
            </p:nvPicPr>
            <p:blipFill>
              <a:blip r:embed="rId1"/>
              <a:stretch>
                <a:fillRect/>
              </a:stretch>
            </p:blipFill>
            <p:spPr>
              <a:xfrm>
                <a:off x="11923" y="1763"/>
                <a:ext cx="5820" cy="3082"/>
              </a:xfrm>
              <a:prstGeom prst="rect">
                <a:avLst/>
              </a:prstGeom>
            </p:spPr>
          </p:pic>
          <p:sp>
            <p:nvSpPr>
              <p:cNvPr id="31" name="圆角矩形 30"/>
              <p:cNvSpPr/>
              <p:nvPr/>
            </p:nvSpPr>
            <p:spPr>
              <a:xfrm>
                <a:off x="11500" y="1763"/>
                <a:ext cx="6699" cy="324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grpSp>
          <p:nvGrpSpPr>
            <p:cNvPr id="38" name="组合 37"/>
            <p:cNvGrpSpPr/>
            <p:nvPr/>
          </p:nvGrpSpPr>
          <p:grpSpPr>
            <a:xfrm>
              <a:off x="11493" y="5011"/>
              <a:ext cx="3326" cy="2330"/>
              <a:chOff x="11493" y="5011"/>
              <a:chExt cx="3326" cy="2330"/>
            </a:xfrm>
          </p:grpSpPr>
          <p:sp>
            <p:nvSpPr>
              <p:cNvPr id="27" name="圆角矩形 26"/>
              <p:cNvSpPr/>
              <p:nvPr/>
            </p:nvSpPr>
            <p:spPr>
              <a:xfrm>
                <a:off x="11493" y="5011"/>
                <a:ext cx="3326" cy="233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26" name="图片 25"/>
              <p:cNvPicPr>
                <a:picLocks noChangeAspect="1"/>
              </p:cNvPicPr>
              <p:nvPr/>
            </p:nvPicPr>
            <p:blipFill>
              <a:blip r:embed="rId2"/>
              <a:stretch>
                <a:fillRect/>
              </a:stretch>
            </p:blipFill>
            <p:spPr>
              <a:xfrm rot="21420000">
                <a:off x="11855" y="5118"/>
                <a:ext cx="2603" cy="2116"/>
              </a:xfrm>
              <a:prstGeom prst="rect">
                <a:avLst/>
              </a:prstGeom>
            </p:spPr>
          </p:pic>
        </p:grpSp>
        <p:grpSp>
          <p:nvGrpSpPr>
            <p:cNvPr id="37" name="组合 36"/>
            <p:cNvGrpSpPr/>
            <p:nvPr/>
          </p:nvGrpSpPr>
          <p:grpSpPr>
            <a:xfrm>
              <a:off x="14872" y="5055"/>
              <a:ext cx="2896" cy="2459"/>
              <a:chOff x="14872" y="5055"/>
              <a:chExt cx="2896" cy="2459"/>
            </a:xfrm>
          </p:grpSpPr>
          <p:pic>
            <p:nvPicPr>
              <p:cNvPr id="29" name="图片 28" descr="/home/qwv/Desktop/lQLPJxa7HzaGr7zM1c0BCbAqPwV7itEojwMzpZkuADYA_265_213.pnglQLPJxa7HzaGr7zM1c0BCbAqPwV7itEojwMzpZkuADYA_265_213"/>
              <p:cNvPicPr>
                <a:picLocks noChangeAspect="1"/>
              </p:cNvPicPr>
              <p:nvPr/>
            </p:nvPicPr>
            <p:blipFill>
              <a:blip r:embed="rId3"/>
              <a:srcRect/>
              <a:stretch>
                <a:fillRect/>
              </a:stretch>
            </p:blipFill>
            <p:spPr>
              <a:xfrm>
                <a:off x="14987" y="5167"/>
                <a:ext cx="2781" cy="2235"/>
              </a:xfrm>
              <a:prstGeom prst="rect">
                <a:avLst/>
              </a:prstGeom>
            </p:spPr>
          </p:pic>
          <p:sp>
            <p:nvSpPr>
              <p:cNvPr id="32" name="圆角矩形 31"/>
              <p:cNvSpPr/>
              <p:nvPr/>
            </p:nvSpPr>
            <p:spPr>
              <a:xfrm>
                <a:off x="14872" y="5055"/>
                <a:ext cx="2871" cy="2459"/>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39"/>
                                        </p:tgtEl>
                                        <p:attrNameLst>
                                          <p:attrName>style.visibility</p:attrName>
                                        </p:attrNameLst>
                                      </p:cBhvr>
                                      <p:to>
                                        <p:strVal val="visible"/>
                                      </p:to>
                                    </p:set>
                                    <p:animEffect transition="in" filter="wheel(1)">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商务_公务">
  <a:themeElements>
    <a:clrScheme name="">
      <a:dk1>
        <a:srgbClr val="003300"/>
      </a:dk1>
      <a:lt1>
        <a:srgbClr val="523E26"/>
      </a:lt1>
      <a:dk2>
        <a:srgbClr val="DFC08D"/>
      </a:dk2>
      <a:lt2>
        <a:srgbClr val="2D2015"/>
      </a:lt2>
      <a:accent1>
        <a:srgbClr val="8C7B70"/>
      </a:accent1>
      <a:accent2>
        <a:srgbClr val="8F5F2F"/>
      </a:accent2>
      <a:accent3>
        <a:srgbClr val="B3AFAB"/>
      </a:accent3>
      <a:accent4>
        <a:srgbClr val="002A00"/>
      </a:accent4>
      <a:accent5>
        <a:srgbClr val="C5BFBC"/>
      </a:accent5>
      <a:accent6>
        <a:srgbClr val="805529"/>
      </a:accent6>
      <a:hlink>
        <a:srgbClr val="CCB400"/>
      </a:hlink>
      <a:folHlink>
        <a:srgbClr val="8C9EA0"/>
      </a:folHlink>
    </a:clrScheme>
    <a:fontScheme name="">
      <a:majorFont>
        <a:latin typeface="Arial"/>
        <a:ea typeface="方正书宋_GBK"/>
        <a:cs typeface=""/>
      </a:majorFont>
      <a:minorFont>
        <a:latin typeface="Arial"/>
        <a:ea typeface="方正书宋_GBK"/>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5520</Words>
  <Application>WPS 演示</Application>
  <PresentationFormat>宽屏</PresentationFormat>
  <Paragraphs>604</Paragraphs>
  <Slides>29</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29</vt:i4>
      </vt:variant>
    </vt:vector>
  </HeadingPairs>
  <TitlesOfParts>
    <vt:vector size="40" baseType="lpstr">
      <vt:lpstr>Arial</vt:lpstr>
      <vt:lpstr>宋体</vt:lpstr>
      <vt:lpstr>Wingdings</vt:lpstr>
      <vt:lpstr>方正书宋_GBK</vt:lpstr>
      <vt:lpstr>微软雅黑</vt:lpstr>
      <vt:lpstr>宋体</vt:lpstr>
      <vt:lpstr>文泉驿微米黑</vt:lpstr>
      <vt:lpstr>迷你简隶书</vt:lpstr>
      <vt:lpstr>Arial Unicode MS</vt:lpstr>
      <vt:lpstr>Calibri</vt:lpstr>
      <vt:lpstr>商务_公务</vt:lpstr>
      <vt:lpstr>PowerPoint 演示文稿</vt:lpstr>
      <vt:lpstr>PowerPoint 演示文稿</vt:lpstr>
      <vt:lpstr>PowerPoint 演示文稿</vt:lpstr>
      <vt:lpstr>PowerPoint 演示文稿</vt:lpstr>
      <vt:lpstr>CUSTOMERS</vt:lpstr>
      <vt:lpstr>Features</vt:lpstr>
      <vt:lpstr>1. Cables &amp; Assemblies</vt:lpstr>
      <vt:lpstr>2. Cables &amp; Assemblies</vt:lpstr>
      <vt:lpstr>Connectors</vt:lpstr>
      <vt:lpstr>Coaxial Adapters</vt:lpstr>
      <vt:lpstr>  Waveguide to Coax Adapters</vt:lpstr>
      <vt:lpstr>Attenuators</vt:lpstr>
      <vt:lpstr>Terminations</vt:lpstr>
      <vt:lpstr>Switches</vt:lpstr>
      <vt:lpstr>Power Dividers / Combiners</vt:lpstr>
      <vt:lpstr>Amplifiers</vt:lpstr>
      <vt:lpstr>DC-Blocks</vt:lpstr>
      <vt:lpstr>Detectors</vt:lpstr>
      <vt:lpstr>Mixers</vt:lpstr>
      <vt:lpstr>Rotary Joints</vt:lpstr>
      <vt:lpstr>Couplers</vt:lpstr>
      <vt:lpstr>Frequency Sources</vt:lpstr>
      <vt:lpstr>Phase Shifters</vt:lpstr>
      <vt:lpstr>Filter</vt:lpstr>
      <vt:lpstr>Circulators/Isolators</vt:lpstr>
      <vt:lpstr>Calibration Kits</vt:lpstr>
      <vt:lpstr>Antennas</vt:lpstr>
      <vt:lpstr>Other Products</vt:lpstr>
      <vt:lpstr>Contact 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dj</dc:creator>
  <cp:lastModifiedBy>qwv</cp:lastModifiedBy>
  <cp:revision>459</cp:revision>
  <dcterms:created xsi:type="dcterms:W3CDTF">2023-05-24T06:48:13Z</dcterms:created>
  <dcterms:modified xsi:type="dcterms:W3CDTF">2023-05-24T06:48:13Z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2052-11.1.0.10702</vt:lpwstr>
  </property>
</Properties>
</file>